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3"/>
  </p:notesMasterIdLst>
  <p:handoutMasterIdLst>
    <p:handoutMasterId r:id="rId24"/>
  </p:handoutMasterIdLst>
  <p:sldIdLst>
    <p:sldId id="285" r:id="rId2"/>
    <p:sldId id="257" r:id="rId3"/>
    <p:sldId id="258" r:id="rId4"/>
    <p:sldId id="259" r:id="rId5"/>
    <p:sldId id="260" r:id="rId6"/>
    <p:sldId id="261" r:id="rId7"/>
    <p:sldId id="287" r:id="rId8"/>
    <p:sldId id="289" r:id="rId9"/>
    <p:sldId id="291" r:id="rId10"/>
    <p:sldId id="290" r:id="rId11"/>
    <p:sldId id="293" r:id="rId12"/>
    <p:sldId id="294" r:id="rId13"/>
    <p:sldId id="295" r:id="rId14"/>
    <p:sldId id="299" r:id="rId15"/>
    <p:sldId id="300" r:id="rId16"/>
    <p:sldId id="297" r:id="rId17"/>
    <p:sldId id="292" r:id="rId18"/>
    <p:sldId id="304" r:id="rId19"/>
    <p:sldId id="303" r:id="rId20"/>
    <p:sldId id="305" r:id="rId21"/>
    <p:sldId id="278"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6E7"/>
    <a:srgbClr val="8D6347"/>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168A4C-E209-497C-B576-7B05E434E54F}" v="53" dt="2018-10-15T21:31:56.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5" d="100"/>
          <a:sy n="85" d="100"/>
        </p:scale>
        <p:origin x="774" y="84"/>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ru-RU" smtClean="0"/>
              <a:t>16.10.2018</a:t>
            </a:fld>
            <a:endParaRPr lang="ru-RU"/>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ru-RU" smtClean="0"/>
              <a:t>‹#›</a:t>
            </a:fld>
            <a:endParaRPr lang="ru-RU"/>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ru-RU" smtClean="0"/>
              <a:t>16.10.2018</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ru-RU" smtClean="0"/>
              <a:t>‹#›</a:t>
            </a:fld>
            <a:endParaRPr lang="ru-RU"/>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E59743-683C-4279-9E83-23C937C99CF6}" type="slidenum">
              <a:rPr lang="ru-RU" smtClean="0"/>
              <a:t>1</a:t>
            </a:fld>
            <a:endParaRPr lang="ru-RU"/>
          </a:p>
        </p:txBody>
      </p:sp>
    </p:spTree>
    <p:extLst>
      <p:ext uri="{BB962C8B-B14F-4D97-AF65-F5344CB8AC3E}">
        <p14:creationId xmlns:p14="http://schemas.microsoft.com/office/powerpoint/2010/main" val="238618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1.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dirty="0"/>
              <a:t>CLICK TO </a:t>
            </a:r>
            <a:br>
              <a:rPr lang="en-US" dirty="0"/>
            </a:br>
            <a:r>
              <a:rPr lang="en-US" dirty="0"/>
              <a:t>EDIT TITLE</a:t>
            </a:r>
            <a:endParaRPr lang="ru-RU" dirty="0"/>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ru-RU" smtClean="0"/>
              <a:t>16.10.2018</a:t>
            </a:fld>
            <a:endParaRPr lang="ru-RU"/>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ru-RU"/>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a:t>Click icon to add picture</a:t>
            </a:r>
            <a:endParaRPr lang="ru-RU"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16.10.2018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dirty="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dirty="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16.10.2018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dirty="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dirty="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dirty="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dirty="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dirty="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dirty="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a:t>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a:t>Click icon to add picture</a:t>
            </a:r>
            <a:endParaRPr lang="ru-RU"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More Convenient</a:t>
            </a:r>
            <a:endParaRPr lang="ru-RU" dirty="0"/>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Less Convenient</a:t>
            </a:r>
            <a:endParaRPr lang="ru-RU" dirty="0"/>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More Expensive</a:t>
            </a:r>
            <a:endParaRPr lang="ru-RU" dirty="0"/>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dirty="0"/>
              <a:t>Less Expensive</a:t>
            </a:r>
            <a:endParaRPr lang="ru-RU" dirty="0"/>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dirty="0"/>
              <a:t>Competitor 2</a:t>
            </a:r>
          </a:p>
          <a:p>
            <a:r>
              <a:rPr lang="en-US" dirty="0"/>
              <a:t>Logo</a:t>
            </a:r>
            <a:endParaRPr lang="ru-RU" dirty="0"/>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1</a:t>
            </a:r>
            <a:endParaRPr lang="en-US" dirty="0"/>
          </a:p>
          <a:p>
            <a:r>
              <a:rPr lang="en-US" dirty="0"/>
              <a:t>Logo</a:t>
            </a:r>
            <a:endParaRPr lang="ru-RU" dirty="0"/>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3</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4</a:t>
            </a:r>
            <a:endParaRPr lang="en-US" dirty="0"/>
          </a:p>
          <a:p>
            <a:r>
              <a:rPr lang="en-US" dirty="0"/>
              <a:t>Logo</a:t>
            </a:r>
            <a:r>
              <a:rPr lang="ru-RU" dirty="0"/>
              <a:t>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5</a:t>
            </a:r>
            <a:endParaRPr lang="en-US" dirty="0"/>
          </a:p>
          <a:p>
            <a:r>
              <a:rPr lang="en-US" dirty="0"/>
              <a:t>Logo</a:t>
            </a:r>
            <a:endParaRPr lang="ru-RU" dirty="0"/>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dirty="0"/>
              <a:t>Competitor </a:t>
            </a:r>
            <a:r>
              <a:rPr lang="ru-RU" dirty="0"/>
              <a:t>6</a:t>
            </a:r>
            <a:endParaRPr lang="en-US" dirty="0"/>
          </a:p>
          <a:p>
            <a:r>
              <a:rPr lang="en-US" dirty="0"/>
              <a:t>Logo</a:t>
            </a:r>
            <a:endParaRPr lang="ru-RU" dirty="0"/>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dirty="0"/>
              <a:t>Your</a:t>
            </a:r>
            <a:br>
              <a:rPr lang="en-US" dirty="0"/>
            </a:br>
            <a:r>
              <a:rPr lang="en-US" dirty="0"/>
              <a:t>Restaurant </a:t>
            </a:r>
            <a:br>
              <a:rPr lang="en-US" dirty="0"/>
            </a:br>
            <a:r>
              <a:rPr lang="en-US" dirty="0"/>
              <a:t>LOGO</a:t>
            </a:r>
            <a:endParaRPr lang="ru-RU" dirty="0"/>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a:t>
            </a:r>
            <a:endParaRPr lang="ru-RU" dirty="0"/>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dirty="0"/>
              <a:t>Click to Edit Master text</a:t>
            </a:r>
            <a:endParaRPr lang="ru-RU" dirty="0"/>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dirty="0"/>
              <a:t>Click to Edit Master text</a:t>
            </a:r>
            <a:endParaRPr lang="ru-RU" dirty="0"/>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a:t>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a:t>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a:t>Click icon to add picture</a:t>
            </a:r>
            <a:endParaRPr lang="ru-RU"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a:t>Click icon to add picture</a:t>
            </a:r>
            <a:endParaRPr lang="ru-RU"/>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a:t>Click icon to add picture</a:t>
            </a:r>
            <a:endParaRPr lang="ru-RU"/>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a:t>Click icon to add picture</a:t>
            </a:r>
            <a:endParaRPr lang="ru-RU"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ru-RU" smtClean="0"/>
              <a:t>16.10.2018</a:t>
            </a:fld>
            <a:endParaRPr lang="ru-RU"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ru-RU"/>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ru-RU" smtClean="0"/>
              <a:t>‹#›</a:t>
            </a:fld>
            <a:endParaRPr lang="ru-RU"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subtitle style</a:t>
            </a:r>
            <a:endParaRPr lang="ru-RU" dirty="0"/>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dirty="0"/>
              <a:t>CLICK TO </a:t>
            </a:r>
            <a:br>
              <a:rPr lang="en-US" dirty="0"/>
            </a:br>
            <a:r>
              <a:rPr lang="en-US" dirty="0"/>
              <a:t>EDIT TITLE</a:t>
            </a:r>
            <a:endParaRPr lang="ru-RU" dirty="0"/>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a:t>Click icon to add chart</a:t>
            </a:r>
            <a:endParaRPr lang="ru-RU"/>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dirty="0"/>
              <a:t>CLICK TO EDIT TITLE</a:t>
            </a:r>
            <a:endParaRPr lang="ru-RU" dirty="0"/>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a:t>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ru-RU"/>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dirty="0"/>
              <a:t>THANK YOU!</a:t>
            </a:r>
            <a:endParaRPr lang="ru-RU" dirty="0"/>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a:t>Click icon to add picture</a:t>
            </a:r>
            <a:endParaRPr lang="ru-RU"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dirty="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dirty="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dirty="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dirty="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dirty="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ru-RU" smtClean="0"/>
              <a:pPr/>
              <a:t>16.10.2018</a:t>
            </a:fld>
            <a:endParaRPr lang="ru-RU"/>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ru-RU"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a:t>Click icon to add picture</a:t>
            </a:r>
            <a:endParaRPr lang="ru-RU"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a:t>Click icon to add picture</a:t>
            </a:r>
            <a:endParaRPr lang="ru-RU"/>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a:t>Click icon to add picture</a:t>
            </a:r>
            <a:endParaRPr lang="ru-RU"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a:t>Click icon to add picture</a:t>
            </a:r>
            <a:endParaRPr lang="ru-RU"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r>
              <a:rPr lang="ru-RU" dirty="0"/>
              <a:t> </a:t>
            </a:r>
            <a:r>
              <a:rPr lang="en-US" dirty="0"/>
              <a:t>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a:t>Click icon to add picture</a:t>
            </a:r>
            <a:endParaRPr lang="ru-RU"/>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dirty="0"/>
              <a:t>CLICK TO </a:t>
            </a:r>
            <a:br>
              <a:rPr lang="en-US" dirty="0"/>
            </a:br>
            <a:r>
              <a:rPr lang="en-US" dirty="0"/>
              <a:t>EDIT TITLE</a:t>
            </a:r>
            <a:endParaRPr lang="ru-RU" dirty="0"/>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ru-RU" smtClean="0"/>
              <a:t>16.10.2018</a:t>
            </a:fld>
            <a:endParaRPr lang="ru-RU"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ru-RU"/>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ru-RU" smtClean="0"/>
              <a:pPr/>
              <a:t>‹#›</a:t>
            </a:fld>
            <a:endParaRPr lang="ru-RU"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i="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ru-RU" smtClean="0"/>
              <a:pPr/>
              <a:t>16.10.2018</a:t>
            </a:fld>
            <a:endParaRPr lang="ru-RU"/>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ru-RU"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a:t>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7170" name="Picture 2" descr="Image result for craft brew">
            <a:extLst>
              <a:ext uri="{FF2B5EF4-FFF2-40B4-BE49-F238E27FC236}">
                <a16:creationId xmlns:a16="http://schemas.microsoft.com/office/drawing/2014/main" id="{CF196528-6B23-4EBC-995D-BCD1A8043D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05978" y="195149"/>
            <a:ext cx="7986022" cy="59818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84898"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ru-RU" smtClean="0"/>
              <a:t>16.10.2018</a:t>
            </a:fld>
            <a:endParaRPr lang="ru-RU"/>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ru-RU"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ru-RU" smtClean="0"/>
              <a:pPr/>
              <a:t>‹#›</a:t>
            </a:fld>
            <a:endParaRPr lang="ru-RU"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ru-RU" smtClean="0"/>
              <a:t>16.10.2018</a:t>
            </a:fld>
            <a:endParaRPr lang="ru-RU"/>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ru-RU" smtClean="0"/>
              <a:t>‹#›</a:t>
            </a:fld>
            <a:endParaRPr lang="ru-RU"/>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pic>
        <p:nvPicPr>
          <p:cNvPr id="2050" name="Picture 2" descr="Image result for craft brew">
            <a:extLst>
              <a:ext uri="{FF2B5EF4-FFF2-40B4-BE49-F238E27FC236}">
                <a16:creationId xmlns:a16="http://schemas.microsoft.com/office/drawing/2014/main" id="{77839B20-3AC7-4B07-B67D-F7DD0528D9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34230"/>
            <a:ext cx="8403576" cy="42017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a:t>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ru-RU"/>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6146" name="Picture 2" descr="Image result for craft brew">
            <a:extLst>
              <a:ext uri="{FF2B5EF4-FFF2-40B4-BE49-F238E27FC236}">
                <a16:creationId xmlns:a16="http://schemas.microsoft.com/office/drawing/2014/main" id="{D300AAF2-B40C-407D-AFCF-500FBB64D20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04878" y="1121774"/>
            <a:ext cx="4595392" cy="45953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175034"/>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dirty="0"/>
              <a:t>CLICK TO EDIT MASTER TITLE STYLE</a:t>
            </a:r>
            <a:endParaRPr lang="ru-RU" dirty="0"/>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ru-RU" smtClean="0"/>
              <a:t>16.10.2018</a:t>
            </a:fld>
            <a:endParaRPr lang="ru-RU"/>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ru-RU" smtClean="0"/>
              <a:pPr/>
              <a:t>‹#›</a:t>
            </a:fld>
            <a:endParaRPr lang="ru-RU"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a:t>Edit Master text styles</a:t>
            </a:r>
          </a:p>
          <a:p>
            <a:pPr lvl="1"/>
            <a:r>
              <a:rPr lang="en-US"/>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16.10.2018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a:t>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dirty="0"/>
              <a:t>  </a:t>
            </a:r>
            <a:endParaRPr lang="ru-RU" i="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ru-RU" dirty="0"/>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a:t>Click icon to add picture</a:t>
            </a:r>
            <a:endParaRPr lang="ru-RU"/>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ru-RU" smtClean="0"/>
              <a:t>16.10.2018</a:t>
            </a:fld>
            <a:endParaRPr lang="ru-RU"/>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a:t>Click icon to add picture</a:t>
            </a:r>
            <a:endParaRPr lang="ru-RU"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a:t>Click icon to add picture</a:t>
            </a:r>
            <a:endParaRPr lang="ru-RU"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dirty="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a:t>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dirty="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DC2EA5-5142-458A-A21C-9F62043525AE}"/>
              </a:ext>
            </a:extLst>
          </p:cNvPr>
          <p:cNvPicPr>
            <a:picLocks noChangeAspect="1"/>
          </p:cNvPicPr>
          <p:nvPr userDrawn="1"/>
        </p:nvPicPr>
        <p:blipFill>
          <a:blip r:embed="rId2"/>
          <a:stretch>
            <a:fillRect/>
          </a:stretch>
        </p:blipFill>
        <p:spPr>
          <a:xfrm>
            <a:off x="-1" y="-37945"/>
            <a:ext cx="12169761" cy="3789387"/>
          </a:xfrm>
          <a:prstGeom prst="rect">
            <a:avLst/>
          </a:prstGeom>
        </p:spPr>
      </p:pic>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22240" y="-37945"/>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i="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ru-RU" smtClean="0"/>
              <a:pPr/>
              <a:t>16.10.2018</a:t>
            </a:fld>
            <a:endParaRPr lang="ru-RU"/>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ru-RU"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ru-RU" smtClean="0"/>
              <a:t>‹#›</a:t>
            </a:fld>
            <a:endParaRPr lang="ru-RU"/>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a:t>Click icon to add picture</a:t>
            </a:r>
            <a:endParaRPr lang="ru-RU"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a:t>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ru-RU" smtClean="0"/>
              <a:t>16.10.2018</a:t>
            </a:fld>
            <a:endParaRPr lang="ru-RU"/>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ru-RU" smtClean="0"/>
              <a:t>‹#›</a:t>
            </a:fld>
            <a:endParaRPr lang="ru-RU"/>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a:t>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a:t>Click icon to add picture</a:t>
            </a:r>
            <a:endParaRPr lang="ru-RU"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ru-RU" smtClean="0"/>
              <a:pPr/>
              <a:t>16.10.2018</a:t>
            </a:fld>
            <a:endParaRPr lang="ru-RU"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ru-RU"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ru-RU" smtClean="0"/>
              <a:pPr/>
              <a:t>‹#›</a:t>
            </a:fld>
            <a:endParaRPr lang="ru-RU"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55" r:id="rId35"/>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7.png"/><Relationship Id="rId1" Type="http://schemas.openxmlformats.org/officeDocument/2006/relationships/slideLayout" Target="../slideLayouts/slideLayout10.xml"/><Relationship Id="rId5" Type="http://schemas.openxmlformats.org/officeDocument/2006/relationships/image" Target="../media/image34.jp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6" Type="http://schemas.openxmlformats.org/officeDocument/2006/relationships/image" Target="../media/image34.jpg"/><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hyperlink" Target="mailto:jleath@smu.edu" TargetMode="External"/><Relationship Id="rId2" Type="http://schemas.openxmlformats.org/officeDocument/2006/relationships/hyperlink" Target="mailto:gkodi@smu.edu" TargetMode="External"/><Relationship Id="rId1" Type="http://schemas.openxmlformats.org/officeDocument/2006/relationships/slideLayout" Target="../slideLayouts/slideLayout22.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9.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0" y="3429000"/>
            <a:ext cx="6238970" cy="1967770"/>
          </a:xfrm>
        </p:spPr>
        <p:txBody>
          <a:bodyPr>
            <a:normAutofit/>
          </a:bodyPr>
          <a:lstStyle/>
          <a:p>
            <a:r>
              <a:rPr lang="en-US" dirty="0"/>
              <a:t>Market Intelligence</a:t>
            </a:r>
            <a:endParaRPr lang="ru-RU" sz="5500" dirty="0"/>
          </a:p>
        </p:txBody>
      </p:sp>
      <p:sp>
        <p:nvSpPr>
          <p:cNvPr id="3" name="Subtitle 2">
            <a:extLst>
              <a:ext uri="{FF2B5EF4-FFF2-40B4-BE49-F238E27FC236}">
                <a16:creationId xmlns:a16="http://schemas.microsoft.com/office/drawing/2014/main" id="{612F902E-562E-4C59-9195-659D40C6A995}"/>
              </a:ext>
            </a:extLst>
          </p:cNvPr>
          <p:cNvSpPr>
            <a:spLocks noGrp="1"/>
          </p:cNvSpPr>
          <p:nvPr>
            <p:ph type="subTitle" idx="1"/>
          </p:nvPr>
        </p:nvSpPr>
        <p:spPr>
          <a:xfrm>
            <a:off x="816924" y="5647253"/>
            <a:ext cx="6238970" cy="505934"/>
          </a:xfrm>
        </p:spPr>
        <p:txBody>
          <a:bodyPr/>
          <a:lstStyle/>
          <a:p>
            <a:r>
              <a:rPr lang="en-US" dirty="0"/>
              <a:t>“Let Data Lead the Way”</a:t>
            </a:r>
            <a:endParaRPr lang="ru-RU" dirty="0"/>
          </a:p>
        </p:txBody>
      </p:sp>
      <p:sp>
        <p:nvSpPr>
          <p:cNvPr id="8" name="Title 1">
            <a:extLst>
              <a:ext uri="{FF2B5EF4-FFF2-40B4-BE49-F238E27FC236}">
                <a16:creationId xmlns:a16="http://schemas.microsoft.com/office/drawing/2014/main" id="{D5C9E923-DBEC-4EA1-8100-A2726D3C402F}"/>
              </a:ext>
            </a:extLst>
          </p:cNvPr>
          <p:cNvSpPr txBox="1">
            <a:spLocks/>
          </p:cNvSpPr>
          <p:nvPr/>
        </p:nvSpPr>
        <p:spPr>
          <a:xfrm>
            <a:off x="11289" y="168859"/>
            <a:ext cx="4425244" cy="196777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500" b="1" kern="1200">
                <a:solidFill>
                  <a:schemeClr val="tx1"/>
                </a:solidFill>
                <a:latin typeface="+mj-lt"/>
                <a:ea typeface="+mj-ea"/>
                <a:cs typeface="+mj-cs"/>
              </a:defRPr>
            </a:lvl1pPr>
          </a:lstStyle>
          <a:p>
            <a:r>
              <a:rPr lang="en-US" dirty="0"/>
              <a:t>GJ Brewhouse</a:t>
            </a:r>
            <a:endParaRPr lang="ru-RU" dirty="0"/>
          </a:p>
        </p:txBody>
      </p:sp>
      <p:grpSp>
        <p:nvGrpSpPr>
          <p:cNvPr id="6" name="Group 5">
            <a:extLst>
              <a:ext uri="{FF2B5EF4-FFF2-40B4-BE49-F238E27FC236}">
                <a16:creationId xmlns:a16="http://schemas.microsoft.com/office/drawing/2014/main" id="{039FCF65-82E3-47AB-AB3D-C29421312855}"/>
              </a:ext>
            </a:extLst>
          </p:cNvPr>
          <p:cNvGrpSpPr/>
          <p:nvPr/>
        </p:nvGrpSpPr>
        <p:grpSpPr>
          <a:xfrm>
            <a:off x="1231374" y="2136629"/>
            <a:ext cx="1672033" cy="1875520"/>
            <a:chOff x="7705122" y="1671698"/>
            <a:chExt cx="3344066" cy="3751039"/>
          </a:xfrm>
        </p:grpSpPr>
        <p:pic>
          <p:nvPicPr>
            <p:cNvPr id="7" name="Picture 6" descr="Image result for craft Brew logo">
              <a:extLst>
                <a:ext uri="{FF2B5EF4-FFF2-40B4-BE49-F238E27FC236}">
                  <a16:creationId xmlns:a16="http://schemas.microsoft.com/office/drawing/2014/main" id="{0877C132-E840-4FB5-AABD-B0A14B9BD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122" y="1671698"/>
              <a:ext cx="3344066" cy="24951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9F02D5-805B-4EB7-9589-0F116EE5FE8B}"/>
                </a:ext>
              </a:extLst>
            </p:cNvPr>
            <p:cNvPicPr>
              <a:picLocks noChangeAspect="1"/>
            </p:cNvPicPr>
            <p:nvPr/>
          </p:nvPicPr>
          <p:blipFill>
            <a:blip r:embed="rId4"/>
            <a:stretch>
              <a:fillRect/>
            </a:stretch>
          </p:blipFill>
          <p:spPr>
            <a:xfrm>
              <a:off x="7705123" y="4079712"/>
              <a:ext cx="3337760" cy="1343025"/>
            </a:xfrm>
            <a:prstGeom prst="rect">
              <a:avLst/>
            </a:prstGeom>
          </p:spPr>
        </p:pic>
      </p:grpSp>
    </p:spTree>
    <p:extLst>
      <p:ext uri="{BB962C8B-B14F-4D97-AF65-F5344CB8AC3E}">
        <p14:creationId xmlns:p14="http://schemas.microsoft.com/office/powerpoint/2010/main" val="245749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075CB6-70B8-4310-8DF5-E47C8FBBF99F}"/>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056306AB-256B-4DF1-81BE-9E80BE83F644}"/>
              </a:ext>
            </a:extLst>
          </p:cNvPr>
          <p:cNvPicPr>
            <a:picLocks noChangeAspect="1"/>
          </p:cNvPicPr>
          <p:nvPr/>
        </p:nvPicPr>
        <p:blipFill>
          <a:blip r:embed="rId2"/>
          <a:stretch>
            <a:fillRect/>
          </a:stretch>
        </p:blipFill>
        <p:spPr>
          <a:xfrm>
            <a:off x="0" y="1904106"/>
            <a:ext cx="6110117" cy="3714377"/>
          </a:xfrm>
          <a:prstGeom prst="rect">
            <a:avLst/>
          </a:prstGeom>
        </p:spPr>
      </p:pic>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10</a:t>
            </a:fld>
            <a:endParaRPr lang="ru-RU"/>
          </a:p>
        </p:txBody>
      </p:sp>
      <p:sp>
        <p:nvSpPr>
          <p:cNvPr id="4" name="Title 1">
            <a:extLst>
              <a:ext uri="{FF2B5EF4-FFF2-40B4-BE49-F238E27FC236}">
                <a16:creationId xmlns:a16="http://schemas.microsoft.com/office/drawing/2014/main" id="{CF87E15D-A449-4B72-BDE0-B629F009FA31}"/>
              </a:ext>
            </a:extLst>
          </p:cNvPr>
          <p:cNvSpPr>
            <a:spLocks noGrp="1"/>
          </p:cNvSpPr>
          <p:nvPr>
            <p:ph type="title"/>
          </p:nvPr>
        </p:nvSpPr>
        <p:spPr>
          <a:xfrm>
            <a:off x="3130799" y="246184"/>
            <a:ext cx="5386748" cy="687388"/>
          </a:xfrm>
        </p:spPr>
        <p:txBody>
          <a:bodyPr/>
          <a:lstStyle/>
          <a:p>
            <a:r>
              <a:rPr lang="en-US" dirty="0"/>
              <a:t>Data Quality</a:t>
            </a:r>
            <a:endParaRPr lang="ru-RU" i="1" dirty="0"/>
          </a:p>
        </p:txBody>
      </p:sp>
      <p:pic>
        <p:nvPicPr>
          <p:cNvPr id="7" name="Picture 6">
            <a:extLst>
              <a:ext uri="{FF2B5EF4-FFF2-40B4-BE49-F238E27FC236}">
                <a16:creationId xmlns:a16="http://schemas.microsoft.com/office/drawing/2014/main" id="{EA81B12B-885B-4045-81C9-C47E84DC287B}"/>
              </a:ext>
            </a:extLst>
          </p:cNvPr>
          <p:cNvPicPr>
            <a:picLocks noChangeAspect="1"/>
          </p:cNvPicPr>
          <p:nvPr/>
        </p:nvPicPr>
        <p:blipFill>
          <a:blip r:embed="rId3"/>
          <a:stretch>
            <a:fillRect/>
          </a:stretch>
        </p:blipFill>
        <p:spPr>
          <a:xfrm>
            <a:off x="6096000" y="1860113"/>
            <a:ext cx="3989207" cy="3593176"/>
          </a:xfrm>
          <a:prstGeom prst="rect">
            <a:avLst/>
          </a:prstGeom>
        </p:spPr>
      </p:pic>
      <p:sp>
        <p:nvSpPr>
          <p:cNvPr id="8" name="TextBox 7">
            <a:extLst>
              <a:ext uri="{FF2B5EF4-FFF2-40B4-BE49-F238E27FC236}">
                <a16:creationId xmlns:a16="http://schemas.microsoft.com/office/drawing/2014/main" id="{81D86FB3-88B2-4AED-814B-166C3D801E45}"/>
              </a:ext>
            </a:extLst>
          </p:cNvPr>
          <p:cNvSpPr txBox="1"/>
          <p:nvPr/>
        </p:nvSpPr>
        <p:spPr>
          <a:xfrm>
            <a:off x="7345542" y="1781523"/>
            <a:ext cx="1604683" cy="366368"/>
          </a:xfrm>
          <a:prstGeom prst="rect">
            <a:avLst/>
          </a:prstGeom>
          <a:noFill/>
        </p:spPr>
        <p:txBody>
          <a:bodyPr wrap="square" rtlCol="0">
            <a:spAutoFit/>
          </a:bodyPr>
          <a:lstStyle/>
          <a:p>
            <a:r>
              <a:rPr lang="en-US" dirty="0"/>
              <a:t>n = 1,005</a:t>
            </a:r>
          </a:p>
        </p:txBody>
      </p:sp>
      <p:sp>
        <p:nvSpPr>
          <p:cNvPr id="9" name="TextBox 8">
            <a:extLst>
              <a:ext uri="{FF2B5EF4-FFF2-40B4-BE49-F238E27FC236}">
                <a16:creationId xmlns:a16="http://schemas.microsoft.com/office/drawing/2014/main" id="{AF8B3062-1E5D-47FC-9B64-6B753D92FE3D}"/>
              </a:ext>
            </a:extLst>
          </p:cNvPr>
          <p:cNvSpPr txBox="1"/>
          <p:nvPr/>
        </p:nvSpPr>
        <p:spPr>
          <a:xfrm>
            <a:off x="7208529" y="4710110"/>
            <a:ext cx="1604683" cy="366368"/>
          </a:xfrm>
          <a:prstGeom prst="rect">
            <a:avLst/>
          </a:prstGeom>
          <a:noFill/>
        </p:spPr>
        <p:txBody>
          <a:bodyPr wrap="square" rtlCol="0">
            <a:spAutoFit/>
          </a:bodyPr>
          <a:lstStyle/>
          <a:p>
            <a:r>
              <a:rPr lang="en-US" dirty="0"/>
              <a:t>n = 62</a:t>
            </a:r>
          </a:p>
        </p:txBody>
      </p:sp>
      <p:sp>
        <p:nvSpPr>
          <p:cNvPr id="10" name="TextBox 9">
            <a:extLst>
              <a:ext uri="{FF2B5EF4-FFF2-40B4-BE49-F238E27FC236}">
                <a16:creationId xmlns:a16="http://schemas.microsoft.com/office/drawing/2014/main" id="{4A83FF64-B776-4979-B558-130BFFC2BC5B}"/>
              </a:ext>
            </a:extLst>
          </p:cNvPr>
          <p:cNvSpPr txBox="1"/>
          <p:nvPr/>
        </p:nvSpPr>
        <p:spPr>
          <a:xfrm>
            <a:off x="1260920" y="1781523"/>
            <a:ext cx="1604683" cy="366368"/>
          </a:xfrm>
          <a:prstGeom prst="rect">
            <a:avLst/>
          </a:prstGeom>
          <a:noFill/>
        </p:spPr>
        <p:txBody>
          <a:bodyPr wrap="square" rtlCol="0">
            <a:spAutoFit/>
          </a:bodyPr>
          <a:lstStyle/>
          <a:p>
            <a:r>
              <a:rPr lang="en-US" dirty="0"/>
              <a:t>n = 2,410</a:t>
            </a:r>
          </a:p>
        </p:txBody>
      </p:sp>
      <p:pic>
        <p:nvPicPr>
          <p:cNvPr id="12" name="Picture 11">
            <a:extLst>
              <a:ext uri="{FF2B5EF4-FFF2-40B4-BE49-F238E27FC236}">
                <a16:creationId xmlns:a16="http://schemas.microsoft.com/office/drawing/2014/main" id="{3DAFF6E2-97F8-48B6-9EEE-C61CFAD86EF3}"/>
              </a:ext>
            </a:extLst>
          </p:cNvPr>
          <p:cNvPicPr>
            <a:picLocks noChangeAspect="1"/>
          </p:cNvPicPr>
          <p:nvPr/>
        </p:nvPicPr>
        <p:blipFill>
          <a:blip r:embed="rId4"/>
          <a:stretch>
            <a:fillRect/>
          </a:stretch>
        </p:blipFill>
        <p:spPr>
          <a:xfrm>
            <a:off x="10280882" y="933572"/>
            <a:ext cx="1524000" cy="5867400"/>
          </a:xfrm>
          <a:prstGeom prst="rect">
            <a:avLst/>
          </a:prstGeom>
        </p:spPr>
      </p:pic>
    </p:spTree>
    <p:extLst>
      <p:ext uri="{BB962C8B-B14F-4D97-AF65-F5344CB8AC3E}">
        <p14:creationId xmlns:p14="http://schemas.microsoft.com/office/powerpoint/2010/main" val="358120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D865DE-88C9-477A-B2DC-C828400392C6}"/>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6BD2D3F7-3C16-41CB-9617-A5B7334FA581}"/>
              </a:ext>
            </a:extLst>
          </p:cNvPr>
          <p:cNvPicPr>
            <a:picLocks noChangeAspect="1"/>
          </p:cNvPicPr>
          <p:nvPr/>
        </p:nvPicPr>
        <p:blipFill>
          <a:blip r:embed="rId2"/>
          <a:stretch>
            <a:fillRect/>
          </a:stretch>
        </p:blipFill>
        <p:spPr>
          <a:xfrm>
            <a:off x="0" y="516874"/>
            <a:ext cx="11385420" cy="6341126"/>
          </a:xfrm>
          <a:prstGeom prst="rect">
            <a:avLst/>
          </a:prstGeom>
        </p:spPr>
      </p:pic>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11</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48385" y="17589"/>
            <a:ext cx="5386748" cy="687388"/>
          </a:xfrm>
        </p:spPr>
        <p:txBody>
          <a:bodyPr/>
          <a:lstStyle/>
          <a:p>
            <a:r>
              <a:rPr lang="en-US" i="1" dirty="0"/>
              <a:t>Median IBU</a:t>
            </a:r>
            <a:endParaRPr lang="ru-RU" i="1" dirty="0"/>
          </a:p>
        </p:txBody>
      </p:sp>
      <p:pic>
        <p:nvPicPr>
          <p:cNvPr id="4" name="Picture 3">
            <a:extLst>
              <a:ext uri="{FF2B5EF4-FFF2-40B4-BE49-F238E27FC236}">
                <a16:creationId xmlns:a16="http://schemas.microsoft.com/office/drawing/2014/main" id="{1354FD91-219F-4165-A903-9523E22A43B4}"/>
              </a:ext>
            </a:extLst>
          </p:cNvPr>
          <p:cNvPicPr>
            <a:picLocks noChangeAspect="1"/>
          </p:cNvPicPr>
          <p:nvPr/>
        </p:nvPicPr>
        <p:blipFill>
          <a:blip r:embed="rId3"/>
          <a:stretch>
            <a:fillRect/>
          </a:stretch>
        </p:blipFill>
        <p:spPr>
          <a:xfrm>
            <a:off x="9222551" y="5425138"/>
            <a:ext cx="1571625" cy="733425"/>
          </a:xfrm>
          <a:prstGeom prst="rect">
            <a:avLst/>
          </a:prstGeom>
        </p:spPr>
      </p:pic>
    </p:spTree>
    <p:extLst>
      <p:ext uri="{BB962C8B-B14F-4D97-AF65-F5344CB8AC3E}">
        <p14:creationId xmlns:p14="http://schemas.microsoft.com/office/powerpoint/2010/main" val="3667261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E9BDD3-4B67-43D8-92AE-B129B7D25AF4}"/>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739C9B6F-45B8-4876-A444-3F0365037C60}"/>
              </a:ext>
            </a:extLst>
          </p:cNvPr>
          <p:cNvPicPr>
            <a:picLocks noChangeAspect="1"/>
          </p:cNvPicPr>
          <p:nvPr/>
        </p:nvPicPr>
        <p:blipFill>
          <a:blip r:embed="rId2"/>
          <a:stretch>
            <a:fillRect/>
          </a:stretch>
        </p:blipFill>
        <p:spPr>
          <a:xfrm>
            <a:off x="0" y="572050"/>
            <a:ext cx="11175023" cy="6285951"/>
          </a:xfrm>
          <a:prstGeom prst="rect">
            <a:avLst/>
          </a:prstGeom>
        </p:spPr>
      </p:pic>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12</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0"/>
            <a:ext cx="5386748" cy="687388"/>
          </a:xfrm>
        </p:spPr>
        <p:txBody>
          <a:bodyPr/>
          <a:lstStyle/>
          <a:p>
            <a:r>
              <a:rPr lang="en-US" dirty="0"/>
              <a:t>Median ABV</a:t>
            </a:r>
            <a:endParaRPr lang="ru-RU" i="1" dirty="0"/>
          </a:p>
        </p:txBody>
      </p:sp>
      <p:pic>
        <p:nvPicPr>
          <p:cNvPr id="4" name="Picture 3">
            <a:extLst>
              <a:ext uri="{FF2B5EF4-FFF2-40B4-BE49-F238E27FC236}">
                <a16:creationId xmlns:a16="http://schemas.microsoft.com/office/drawing/2014/main" id="{7E1757D5-6AD6-43D2-904B-D62A8B7F7E14}"/>
              </a:ext>
            </a:extLst>
          </p:cNvPr>
          <p:cNvPicPr>
            <a:picLocks noChangeAspect="1"/>
          </p:cNvPicPr>
          <p:nvPr/>
        </p:nvPicPr>
        <p:blipFill>
          <a:blip r:embed="rId3"/>
          <a:stretch>
            <a:fillRect/>
          </a:stretch>
        </p:blipFill>
        <p:spPr>
          <a:xfrm>
            <a:off x="9124814" y="5453713"/>
            <a:ext cx="1504950" cy="704850"/>
          </a:xfrm>
          <a:prstGeom prst="rect">
            <a:avLst/>
          </a:prstGeom>
        </p:spPr>
      </p:pic>
    </p:spTree>
    <p:extLst>
      <p:ext uri="{BB962C8B-B14F-4D97-AF65-F5344CB8AC3E}">
        <p14:creationId xmlns:p14="http://schemas.microsoft.com/office/powerpoint/2010/main" val="100943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901A07-4787-4F76-9B76-EAC9615C53DB}"/>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13</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i="1" dirty="0"/>
              <a:t>Deviations by State</a:t>
            </a:r>
            <a:endParaRPr lang="ru-RU" i="1" dirty="0"/>
          </a:p>
        </p:txBody>
      </p:sp>
      <p:pic>
        <p:nvPicPr>
          <p:cNvPr id="4" name="Picture 3">
            <a:extLst>
              <a:ext uri="{FF2B5EF4-FFF2-40B4-BE49-F238E27FC236}">
                <a16:creationId xmlns:a16="http://schemas.microsoft.com/office/drawing/2014/main" id="{E425E817-1102-4C9E-B6E2-6D0C1F7E9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57" y="2298744"/>
            <a:ext cx="5596345" cy="3222505"/>
          </a:xfrm>
          <a:prstGeom prst="rect">
            <a:avLst/>
          </a:prstGeom>
        </p:spPr>
      </p:pic>
      <p:pic>
        <p:nvPicPr>
          <p:cNvPr id="5" name="Picture 4">
            <a:extLst>
              <a:ext uri="{FF2B5EF4-FFF2-40B4-BE49-F238E27FC236}">
                <a16:creationId xmlns:a16="http://schemas.microsoft.com/office/drawing/2014/main" id="{D205E23E-12B1-4B4E-8B08-A3B2086BD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803" y="2233749"/>
            <a:ext cx="5775959" cy="3335516"/>
          </a:xfrm>
          <a:prstGeom prst="rect">
            <a:avLst/>
          </a:prstGeom>
        </p:spPr>
      </p:pic>
      <p:sp>
        <p:nvSpPr>
          <p:cNvPr id="9" name="Title 1">
            <a:extLst>
              <a:ext uri="{FF2B5EF4-FFF2-40B4-BE49-F238E27FC236}">
                <a16:creationId xmlns:a16="http://schemas.microsoft.com/office/drawing/2014/main" id="{821E1178-2C0A-4908-AF8B-CCC1E703906D}"/>
              </a:ext>
            </a:extLst>
          </p:cNvPr>
          <p:cNvSpPr txBox="1">
            <a:spLocks/>
          </p:cNvSpPr>
          <p:nvPr/>
        </p:nvSpPr>
        <p:spPr>
          <a:xfrm>
            <a:off x="482238" y="1546361"/>
            <a:ext cx="4290987" cy="687388"/>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ABV</a:t>
            </a:r>
            <a:endParaRPr lang="ru-RU" i="1" dirty="0"/>
          </a:p>
        </p:txBody>
      </p:sp>
      <p:sp>
        <p:nvSpPr>
          <p:cNvPr id="10" name="Title 1">
            <a:extLst>
              <a:ext uri="{FF2B5EF4-FFF2-40B4-BE49-F238E27FC236}">
                <a16:creationId xmlns:a16="http://schemas.microsoft.com/office/drawing/2014/main" id="{652E92E7-5019-45F8-97A8-9F14EDA0A589}"/>
              </a:ext>
            </a:extLst>
          </p:cNvPr>
          <p:cNvSpPr txBox="1">
            <a:spLocks/>
          </p:cNvSpPr>
          <p:nvPr/>
        </p:nvSpPr>
        <p:spPr>
          <a:xfrm>
            <a:off x="6335809" y="1546361"/>
            <a:ext cx="4290987" cy="687388"/>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IBU</a:t>
            </a:r>
            <a:endParaRPr lang="ru-RU" i="1" dirty="0"/>
          </a:p>
        </p:txBody>
      </p:sp>
    </p:spTree>
    <p:extLst>
      <p:ext uri="{BB962C8B-B14F-4D97-AF65-F5344CB8AC3E}">
        <p14:creationId xmlns:p14="http://schemas.microsoft.com/office/powerpoint/2010/main" val="414112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D865DE-88C9-477A-B2DC-C828400392C6}"/>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14</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48385" y="17589"/>
            <a:ext cx="5386748" cy="687388"/>
          </a:xfrm>
        </p:spPr>
        <p:txBody>
          <a:bodyPr/>
          <a:lstStyle/>
          <a:p>
            <a:r>
              <a:rPr lang="en-US" i="1" dirty="0"/>
              <a:t>Max IBU</a:t>
            </a:r>
            <a:endParaRPr lang="ru-RU" i="1" dirty="0"/>
          </a:p>
        </p:txBody>
      </p:sp>
      <p:pic>
        <p:nvPicPr>
          <p:cNvPr id="5" name="Picture 4">
            <a:extLst>
              <a:ext uri="{FF2B5EF4-FFF2-40B4-BE49-F238E27FC236}">
                <a16:creationId xmlns:a16="http://schemas.microsoft.com/office/drawing/2014/main" id="{C80F41DC-E512-41EB-A68F-D2B867816235}"/>
              </a:ext>
            </a:extLst>
          </p:cNvPr>
          <p:cNvPicPr>
            <a:picLocks noChangeAspect="1"/>
          </p:cNvPicPr>
          <p:nvPr/>
        </p:nvPicPr>
        <p:blipFill>
          <a:blip r:embed="rId2"/>
          <a:stretch>
            <a:fillRect/>
          </a:stretch>
        </p:blipFill>
        <p:spPr>
          <a:xfrm>
            <a:off x="811720" y="1269023"/>
            <a:ext cx="9448800" cy="5181600"/>
          </a:xfrm>
          <a:prstGeom prst="rect">
            <a:avLst/>
          </a:prstGeom>
        </p:spPr>
      </p:pic>
      <p:pic>
        <p:nvPicPr>
          <p:cNvPr id="8" name="Picture 7">
            <a:extLst>
              <a:ext uri="{FF2B5EF4-FFF2-40B4-BE49-F238E27FC236}">
                <a16:creationId xmlns:a16="http://schemas.microsoft.com/office/drawing/2014/main" id="{FF028E13-D3B3-494B-BDB7-3799237DC7D7}"/>
              </a:ext>
            </a:extLst>
          </p:cNvPr>
          <p:cNvPicPr>
            <a:picLocks noChangeAspect="1"/>
          </p:cNvPicPr>
          <p:nvPr/>
        </p:nvPicPr>
        <p:blipFill>
          <a:blip r:embed="rId3"/>
          <a:stretch>
            <a:fillRect/>
          </a:stretch>
        </p:blipFill>
        <p:spPr>
          <a:xfrm>
            <a:off x="10295952" y="4589585"/>
            <a:ext cx="1552575" cy="685800"/>
          </a:xfrm>
          <a:prstGeom prst="rect">
            <a:avLst/>
          </a:prstGeom>
        </p:spPr>
      </p:pic>
      <p:sp>
        <p:nvSpPr>
          <p:cNvPr id="9" name="Oval 8">
            <a:extLst>
              <a:ext uri="{FF2B5EF4-FFF2-40B4-BE49-F238E27FC236}">
                <a16:creationId xmlns:a16="http://schemas.microsoft.com/office/drawing/2014/main" id="{6E0596AF-6475-4FDA-B9EE-CA096D8BA8A0}"/>
              </a:ext>
            </a:extLst>
          </p:cNvPr>
          <p:cNvSpPr/>
          <p:nvPr/>
        </p:nvSpPr>
        <p:spPr>
          <a:xfrm>
            <a:off x="981911" y="2013440"/>
            <a:ext cx="1594235" cy="122213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8306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E9BDD3-4B67-43D8-92AE-B129B7D25AF4}"/>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15</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0"/>
            <a:ext cx="5386748" cy="687388"/>
          </a:xfrm>
        </p:spPr>
        <p:txBody>
          <a:bodyPr/>
          <a:lstStyle/>
          <a:p>
            <a:r>
              <a:rPr lang="en-US" dirty="0"/>
              <a:t>Max ABV</a:t>
            </a:r>
            <a:endParaRPr lang="ru-RU" i="1" dirty="0"/>
          </a:p>
        </p:txBody>
      </p:sp>
      <p:pic>
        <p:nvPicPr>
          <p:cNvPr id="5" name="Picture 4">
            <a:extLst>
              <a:ext uri="{FF2B5EF4-FFF2-40B4-BE49-F238E27FC236}">
                <a16:creationId xmlns:a16="http://schemas.microsoft.com/office/drawing/2014/main" id="{2A6E7432-81C3-439F-A59D-6811808ED4DC}"/>
              </a:ext>
            </a:extLst>
          </p:cNvPr>
          <p:cNvPicPr>
            <a:picLocks noChangeAspect="1"/>
          </p:cNvPicPr>
          <p:nvPr/>
        </p:nvPicPr>
        <p:blipFill>
          <a:blip r:embed="rId2"/>
          <a:stretch>
            <a:fillRect/>
          </a:stretch>
        </p:blipFill>
        <p:spPr>
          <a:xfrm>
            <a:off x="223837" y="925338"/>
            <a:ext cx="10748963" cy="5518324"/>
          </a:xfrm>
          <a:prstGeom prst="rect">
            <a:avLst/>
          </a:prstGeom>
        </p:spPr>
      </p:pic>
      <p:pic>
        <p:nvPicPr>
          <p:cNvPr id="8" name="Picture 7">
            <a:extLst>
              <a:ext uri="{FF2B5EF4-FFF2-40B4-BE49-F238E27FC236}">
                <a16:creationId xmlns:a16="http://schemas.microsoft.com/office/drawing/2014/main" id="{D7153774-877D-4B36-BA78-7E4ACDA746FE}"/>
              </a:ext>
            </a:extLst>
          </p:cNvPr>
          <p:cNvPicPr>
            <a:picLocks noChangeAspect="1"/>
          </p:cNvPicPr>
          <p:nvPr/>
        </p:nvPicPr>
        <p:blipFill>
          <a:blip r:embed="rId3"/>
          <a:stretch>
            <a:fillRect/>
          </a:stretch>
        </p:blipFill>
        <p:spPr>
          <a:xfrm>
            <a:off x="9521941" y="4996595"/>
            <a:ext cx="1485900" cy="733425"/>
          </a:xfrm>
          <a:prstGeom prst="rect">
            <a:avLst/>
          </a:prstGeom>
        </p:spPr>
      </p:pic>
      <p:sp>
        <p:nvSpPr>
          <p:cNvPr id="9" name="Oval 8">
            <a:extLst>
              <a:ext uri="{FF2B5EF4-FFF2-40B4-BE49-F238E27FC236}">
                <a16:creationId xmlns:a16="http://schemas.microsoft.com/office/drawing/2014/main" id="{6DDB1525-A399-45E5-8DE0-A20CD34FBDAE}"/>
              </a:ext>
            </a:extLst>
          </p:cNvPr>
          <p:cNvSpPr/>
          <p:nvPr/>
        </p:nvSpPr>
        <p:spPr>
          <a:xfrm>
            <a:off x="2743200" y="2756387"/>
            <a:ext cx="1899138" cy="141556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96140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1A77BF-ACB1-41B5-BC0B-E0648A0AA37B}"/>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16</a:t>
            </a:fld>
            <a:endParaRPr lang="ru-RU"/>
          </a:p>
        </p:txBody>
      </p:sp>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2350871" y="397410"/>
            <a:ext cx="7490258" cy="939149"/>
          </a:xfrm>
        </p:spPr>
        <p:txBody>
          <a:bodyPr>
            <a:normAutofit fontScale="90000"/>
          </a:bodyPr>
          <a:lstStyle/>
          <a:p>
            <a:r>
              <a:rPr lang="en-US" i="1" dirty="0"/>
              <a:t>Summary Statistics of the AVB Variable</a:t>
            </a:r>
            <a:endParaRPr lang="ru-RU" i="1" dirty="0"/>
          </a:p>
        </p:txBody>
      </p:sp>
      <p:graphicFrame>
        <p:nvGraphicFramePr>
          <p:cNvPr id="4" name="Table 3">
            <a:extLst>
              <a:ext uri="{FF2B5EF4-FFF2-40B4-BE49-F238E27FC236}">
                <a16:creationId xmlns:a16="http://schemas.microsoft.com/office/drawing/2014/main" id="{E0F9A468-D371-455E-86EE-104E17A0E436}"/>
              </a:ext>
            </a:extLst>
          </p:cNvPr>
          <p:cNvGraphicFramePr>
            <a:graphicFrameLocks noGrp="1"/>
          </p:cNvGraphicFramePr>
          <p:nvPr>
            <p:extLst>
              <p:ext uri="{D42A27DB-BD31-4B8C-83A1-F6EECF244321}">
                <p14:modId xmlns:p14="http://schemas.microsoft.com/office/powerpoint/2010/main" val="2685988840"/>
              </p:ext>
            </p:extLst>
          </p:nvPr>
        </p:nvGraphicFramePr>
        <p:xfrm>
          <a:off x="1453022" y="3872090"/>
          <a:ext cx="9285955" cy="1091062"/>
        </p:xfrm>
        <a:graphic>
          <a:graphicData uri="http://schemas.openxmlformats.org/drawingml/2006/table">
            <a:tbl>
              <a:tblPr firstRow="1" bandRow="1">
                <a:tableStyleId>{BC89EF96-8CEA-46FF-86C4-4CE0E7609802}</a:tableStyleId>
              </a:tblPr>
              <a:tblGrid>
                <a:gridCol w="1326565">
                  <a:extLst>
                    <a:ext uri="{9D8B030D-6E8A-4147-A177-3AD203B41FA5}">
                      <a16:colId xmlns:a16="http://schemas.microsoft.com/office/drawing/2014/main" val="3082418619"/>
                    </a:ext>
                  </a:extLst>
                </a:gridCol>
                <a:gridCol w="1326565">
                  <a:extLst>
                    <a:ext uri="{9D8B030D-6E8A-4147-A177-3AD203B41FA5}">
                      <a16:colId xmlns:a16="http://schemas.microsoft.com/office/drawing/2014/main" val="551827064"/>
                    </a:ext>
                  </a:extLst>
                </a:gridCol>
                <a:gridCol w="1326565">
                  <a:extLst>
                    <a:ext uri="{9D8B030D-6E8A-4147-A177-3AD203B41FA5}">
                      <a16:colId xmlns:a16="http://schemas.microsoft.com/office/drawing/2014/main" val="2202563210"/>
                    </a:ext>
                  </a:extLst>
                </a:gridCol>
                <a:gridCol w="1326565">
                  <a:extLst>
                    <a:ext uri="{9D8B030D-6E8A-4147-A177-3AD203B41FA5}">
                      <a16:colId xmlns:a16="http://schemas.microsoft.com/office/drawing/2014/main" val="3040869598"/>
                    </a:ext>
                  </a:extLst>
                </a:gridCol>
                <a:gridCol w="1326565">
                  <a:extLst>
                    <a:ext uri="{9D8B030D-6E8A-4147-A177-3AD203B41FA5}">
                      <a16:colId xmlns:a16="http://schemas.microsoft.com/office/drawing/2014/main" val="1169037768"/>
                    </a:ext>
                  </a:extLst>
                </a:gridCol>
                <a:gridCol w="1326565">
                  <a:extLst>
                    <a:ext uri="{9D8B030D-6E8A-4147-A177-3AD203B41FA5}">
                      <a16:colId xmlns:a16="http://schemas.microsoft.com/office/drawing/2014/main" val="1976444238"/>
                    </a:ext>
                  </a:extLst>
                </a:gridCol>
                <a:gridCol w="1326565">
                  <a:extLst>
                    <a:ext uri="{9D8B030D-6E8A-4147-A177-3AD203B41FA5}">
                      <a16:colId xmlns:a16="http://schemas.microsoft.com/office/drawing/2014/main" val="3848166001"/>
                    </a:ext>
                  </a:extLst>
                </a:gridCol>
              </a:tblGrid>
              <a:tr h="511942">
                <a:tc>
                  <a:txBody>
                    <a:bodyPr/>
                    <a:lstStyle/>
                    <a:p>
                      <a:pPr algn="ctr"/>
                      <a:r>
                        <a:rPr lang="en-US" sz="1600" dirty="0"/>
                        <a:t>Min</a:t>
                      </a:r>
                    </a:p>
                  </a:txBody>
                  <a:tcPr/>
                </a:tc>
                <a:tc>
                  <a:txBody>
                    <a:bodyPr/>
                    <a:lstStyle/>
                    <a:p>
                      <a:pPr algn="ctr"/>
                      <a:r>
                        <a:rPr lang="en-US" sz="1600" dirty="0"/>
                        <a:t>1</a:t>
                      </a:r>
                      <a:r>
                        <a:rPr lang="en-US" sz="1600" baseline="30000" dirty="0"/>
                        <a:t>st</a:t>
                      </a:r>
                      <a:r>
                        <a:rPr lang="en-US" sz="1600" dirty="0"/>
                        <a:t> Quadrant</a:t>
                      </a:r>
                    </a:p>
                  </a:txBody>
                  <a:tcPr/>
                </a:tc>
                <a:tc>
                  <a:txBody>
                    <a:bodyPr/>
                    <a:lstStyle/>
                    <a:p>
                      <a:pPr algn="ctr"/>
                      <a:r>
                        <a:rPr lang="en-US" sz="1600" dirty="0"/>
                        <a:t>Median</a:t>
                      </a:r>
                    </a:p>
                  </a:txBody>
                  <a:tcPr/>
                </a:tc>
                <a:tc>
                  <a:txBody>
                    <a:bodyPr/>
                    <a:lstStyle/>
                    <a:p>
                      <a:pPr algn="ctr"/>
                      <a:r>
                        <a:rPr lang="en-US" sz="1600" dirty="0"/>
                        <a:t>Mean</a:t>
                      </a:r>
                    </a:p>
                  </a:txBody>
                  <a:tcPr/>
                </a:tc>
                <a:tc>
                  <a:txBody>
                    <a:bodyPr/>
                    <a:lstStyle/>
                    <a:p>
                      <a:pPr algn="ctr"/>
                      <a:r>
                        <a:rPr lang="en-US" sz="1600" dirty="0"/>
                        <a:t>3</a:t>
                      </a:r>
                      <a:r>
                        <a:rPr lang="en-US" sz="1600" baseline="30000" dirty="0"/>
                        <a:t>rd</a:t>
                      </a:r>
                      <a:r>
                        <a:rPr lang="en-US" sz="1600" dirty="0"/>
                        <a:t> Quadrant</a:t>
                      </a:r>
                    </a:p>
                  </a:txBody>
                  <a:tcPr/>
                </a:tc>
                <a:tc>
                  <a:txBody>
                    <a:bodyPr/>
                    <a:lstStyle/>
                    <a:p>
                      <a:pPr algn="ctr"/>
                      <a:r>
                        <a:rPr lang="en-US" sz="1600" dirty="0"/>
                        <a:t>Max</a:t>
                      </a:r>
                    </a:p>
                  </a:txBody>
                  <a:tcPr/>
                </a:tc>
                <a:tc>
                  <a:txBody>
                    <a:bodyPr/>
                    <a:lstStyle/>
                    <a:p>
                      <a:pPr algn="ctr"/>
                      <a:r>
                        <a:rPr lang="en-US" sz="1600" dirty="0"/>
                        <a:t>NA’s</a:t>
                      </a:r>
                    </a:p>
                  </a:txBody>
                  <a:tcPr/>
                </a:tc>
                <a:extLst>
                  <a:ext uri="{0D108BD9-81ED-4DB2-BD59-A6C34878D82A}">
                    <a16:rowId xmlns:a16="http://schemas.microsoft.com/office/drawing/2014/main" val="55181998"/>
                  </a:ext>
                </a:extLst>
              </a:tr>
              <a:tr h="511942">
                <a:tc>
                  <a:txBody>
                    <a:bodyPr/>
                    <a:lstStyle/>
                    <a:p>
                      <a:pPr algn="ctr"/>
                      <a:r>
                        <a:rPr lang="en-US" sz="1600" kern="1200" dirty="0">
                          <a:solidFill>
                            <a:schemeClr val="tx1"/>
                          </a:solidFill>
                          <a:effectLst/>
                          <a:latin typeface="+mn-lt"/>
                          <a:ea typeface="+mn-ea"/>
                          <a:cs typeface="+mn-cs"/>
                        </a:rPr>
                        <a:t>0.00100</a:t>
                      </a:r>
                      <a:endParaRPr lang="en-US" sz="1600" dirty="0"/>
                    </a:p>
                  </a:txBody>
                  <a:tcPr/>
                </a:tc>
                <a:tc>
                  <a:txBody>
                    <a:bodyPr/>
                    <a:lstStyle/>
                    <a:p>
                      <a:pPr algn="ctr"/>
                      <a:r>
                        <a:rPr lang="en-US" sz="1600" kern="1200" dirty="0">
                          <a:solidFill>
                            <a:schemeClr val="tx1"/>
                          </a:solidFill>
                          <a:effectLst/>
                          <a:latin typeface="+mn-lt"/>
                          <a:ea typeface="+mn-ea"/>
                          <a:cs typeface="+mn-cs"/>
                        </a:rPr>
                        <a:t>0.05000</a:t>
                      </a:r>
                      <a:endParaRPr lang="en-US" sz="1600" dirty="0"/>
                    </a:p>
                  </a:txBody>
                  <a:tcPr/>
                </a:tc>
                <a:tc>
                  <a:txBody>
                    <a:bodyPr/>
                    <a:lstStyle/>
                    <a:p>
                      <a:pPr algn="ctr"/>
                      <a:r>
                        <a:rPr lang="en-US" sz="1600" kern="1200" dirty="0">
                          <a:solidFill>
                            <a:schemeClr val="tx1"/>
                          </a:solidFill>
                          <a:effectLst/>
                          <a:latin typeface="+mn-lt"/>
                          <a:ea typeface="+mn-ea"/>
                          <a:cs typeface="+mn-cs"/>
                        </a:rPr>
                        <a:t>0.05600</a:t>
                      </a:r>
                      <a:endParaRPr lang="en-US" sz="1600" dirty="0"/>
                    </a:p>
                  </a:txBody>
                  <a:tcPr/>
                </a:tc>
                <a:tc>
                  <a:txBody>
                    <a:bodyPr/>
                    <a:lstStyle/>
                    <a:p>
                      <a:pPr algn="ctr"/>
                      <a:r>
                        <a:rPr lang="en-US" sz="1600" kern="1200" dirty="0">
                          <a:solidFill>
                            <a:schemeClr val="tx1"/>
                          </a:solidFill>
                          <a:effectLst/>
                          <a:latin typeface="+mn-lt"/>
                          <a:ea typeface="+mn-ea"/>
                          <a:cs typeface="+mn-cs"/>
                        </a:rPr>
                        <a:t>0.05977</a:t>
                      </a:r>
                      <a:endParaRPr lang="en-US" sz="1600" dirty="0"/>
                    </a:p>
                  </a:txBody>
                  <a:tcPr/>
                </a:tc>
                <a:tc>
                  <a:txBody>
                    <a:bodyPr/>
                    <a:lstStyle/>
                    <a:p>
                      <a:pPr algn="ctr"/>
                      <a:r>
                        <a:rPr lang="en-US" sz="1600" kern="1200" dirty="0">
                          <a:solidFill>
                            <a:schemeClr val="tx1"/>
                          </a:solidFill>
                          <a:effectLst/>
                          <a:latin typeface="+mn-lt"/>
                          <a:ea typeface="+mn-ea"/>
                          <a:cs typeface="+mn-cs"/>
                        </a:rPr>
                        <a:t>0.06700</a:t>
                      </a:r>
                      <a:endParaRPr lang="en-US" sz="1600" dirty="0"/>
                    </a:p>
                  </a:txBody>
                  <a:tcPr/>
                </a:tc>
                <a:tc>
                  <a:txBody>
                    <a:bodyPr/>
                    <a:lstStyle/>
                    <a:p>
                      <a:pPr algn="ctr"/>
                      <a:r>
                        <a:rPr lang="en-US" sz="1600" kern="1200" dirty="0">
                          <a:solidFill>
                            <a:schemeClr val="tx1"/>
                          </a:solidFill>
                          <a:effectLst/>
                          <a:latin typeface="+mn-lt"/>
                          <a:ea typeface="+mn-ea"/>
                          <a:cs typeface="+mn-cs"/>
                        </a:rPr>
                        <a:t>0.12800</a:t>
                      </a:r>
                      <a:endParaRPr lang="en-US" sz="1600" dirty="0"/>
                    </a:p>
                  </a:txBody>
                  <a:tcPr/>
                </a:tc>
                <a:tc>
                  <a:txBody>
                    <a:bodyPr/>
                    <a:lstStyle/>
                    <a:p>
                      <a:pPr algn="ctr"/>
                      <a:r>
                        <a:rPr lang="en-US" sz="1600" dirty="0"/>
                        <a:t>62</a:t>
                      </a:r>
                    </a:p>
                  </a:txBody>
                  <a:tcPr/>
                </a:tc>
                <a:extLst>
                  <a:ext uri="{0D108BD9-81ED-4DB2-BD59-A6C34878D82A}">
                    <a16:rowId xmlns:a16="http://schemas.microsoft.com/office/drawing/2014/main" val="831199158"/>
                  </a:ext>
                </a:extLst>
              </a:tr>
            </a:tbl>
          </a:graphicData>
        </a:graphic>
      </p:graphicFrame>
    </p:spTree>
    <p:extLst>
      <p:ext uri="{BB962C8B-B14F-4D97-AF65-F5344CB8AC3E}">
        <p14:creationId xmlns:p14="http://schemas.microsoft.com/office/powerpoint/2010/main" val="189249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4EAD0A-F4E0-4326-A7DB-38A445FC2585}"/>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17</a:t>
            </a:fld>
            <a:endParaRPr lang="ru-RU"/>
          </a:p>
        </p:txBody>
      </p:sp>
      <p:sp>
        <p:nvSpPr>
          <p:cNvPr id="5" name="Title 1">
            <a:extLst>
              <a:ext uri="{FF2B5EF4-FFF2-40B4-BE49-F238E27FC236}">
                <a16:creationId xmlns:a16="http://schemas.microsoft.com/office/drawing/2014/main" id="{995BA68D-0452-43B5-A41A-52F4CC808B75}"/>
              </a:ext>
            </a:extLst>
          </p:cNvPr>
          <p:cNvSpPr>
            <a:spLocks noGrp="1"/>
          </p:cNvSpPr>
          <p:nvPr>
            <p:ph type="title"/>
          </p:nvPr>
        </p:nvSpPr>
        <p:spPr>
          <a:xfrm>
            <a:off x="2444998" y="0"/>
            <a:ext cx="7727701" cy="687388"/>
          </a:xfrm>
        </p:spPr>
        <p:txBody>
          <a:bodyPr>
            <a:normAutofit/>
          </a:bodyPr>
          <a:lstStyle/>
          <a:p>
            <a:r>
              <a:rPr lang="en-US" dirty="0"/>
              <a:t>Bitterness Affect of Alcoholic Content</a:t>
            </a:r>
            <a:endParaRPr lang="ru-RU" i="1" dirty="0"/>
          </a:p>
        </p:txBody>
      </p:sp>
      <p:pic>
        <p:nvPicPr>
          <p:cNvPr id="6" name="Picture 5">
            <a:extLst>
              <a:ext uri="{FF2B5EF4-FFF2-40B4-BE49-F238E27FC236}">
                <a16:creationId xmlns:a16="http://schemas.microsoft.com/office/drawing/2014/main" id="{87C7EA3B-B9A8-4534-B7E3-ABFFB2FBC6AF}"/>
              </a:ext>
            </a:extLst>
          </p:cNvPr>
          <p:cNvPicPr>
            <a:picLocks noChangeAspect="1"/>
          </p:cNvPicPr>
          <p:nvPr/>
        </p:nvPicPr>
        <p:blipFill>
          <a:blip r:embed="rId2"/>
          <a:stretch>
            <a:fillRect/>
          </a:stretch>
        </p:blipFill>
        <p:spPr>
          <a:xfrm>
            <a:off x="0" y="875590"/>
            <a:ext cx="12192000" cy="5982410"/>
          </a:xfrm>
          <a:prstGeom prst="rect">
            <a:avLst/>
          </a:prstGeom>
        </p:spPr>
      </p:pic>
    </p:spTree>
    <p:extLst>
      <p:ext uri="{BB962C8B-B14F-4D97-AF65-F5344CB8AC3E}">
        <p14:creationId xmlns:p14="http://schemas.microsoft.com/office/powerpoint/2010/main" val="201455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353B-B4F8-4BE2-AAFA-68505EFD94A2}"/>
              </a:ext>
            </a:extLst>
          </p:cNvPr>
          <p:cNvSpPr>
            <a:spLocks noGrp="1"/>
          </p:cNvSpPr>
          <p:nvPr>
            <p:ph type="title"/>
          </p:nvPr>
        </p:nvSpPr>
        <p:spPr/>
        <p:txBody>
          <a:bodyPr/>
          <a:lstStyle/>
          <a:p>
            <a:r>
              <a:rPr lang="en-US" dirty="0"/>
              <a:t>Conclusion</a:t>
            </a:r>
            <a:endParaRPr lang="ru-RU" dirty="0"/>
          </a:p>
        </p:txBody>
      </p:sp>
      <p:sp>
        <p:nvSpPr>
          <p:cNvPr id="5" name="Subtitle 4">
            <a:extLst>
              <a:ext uri="{FF2B5EF4-FFF2-40B4-BE49-F238E27FC236}">
                <a16:creationId xmlns:a16="http://schemas.microsoft.com/office/drawing/2014/main" id="{5E27CE7C-5BD9-4B85-86E7-5792386CDCD5}"/>
              </a:ext>
            </a:extLst>
          </p:cNvPr>
          <p:cNvSpPr>
            <a:spLocks noGrp="1"/>
          </p:cNvSpPr>
          <p:nvPr>
            <p:ph type="subTitle" idx="15"/>
          </p:nvPr>
        </p:nvSpPr>
        <p:spPr/>
        <p:txBody>
          <a:bodyPr>
            <a:normAutofit fontScale="85000" lnSpcReduction="20000"/>
          </a:bodyPr>
          <a:lstStyle/>
          <a:p>
            <a:r>
              <a:rPr lang="en-US" dirty="0"/>
              <a:t>There is a relation between alcoholic content and bitterness unit of the beer. As alcoholic content increases bitterness increases, though there are a few exceptions.</a:t>
            </a:r>
          </a:p>
        </p:txBody>
      </p:sp>
      <p:pic>
        <p:nvPicPr>
          <p:cNvPr id="7" name="Picture Placeholder 6" descr="Company logo">
            <a:extLst>
              <a:ext uri="{FF2B5EF4-FFF2-40B4-BE49-F238E27FC236}">
                <a16:creationId xmlns:a16="http://schemas.microsoft.com/office/drawing/2014/main" id="{F8DFF120-F35A-496B-A2D3-B4DE5A720A1E}"/>
              </a:ext>
            </a:extLst>
          </p:cNvPr>
          <p:cNvPicPr>
            <a:picLocks noGrp="1" noChangeAspect="1"/>
          </p:cNvPicPr>
          <p:nvPr>
            <p:ph type="pic" sz="quarter" idx="56"/>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973D73B8-0159-4360-B763-76EC226632BF}"/>
              </a:ext>
            </a:extLst>
          </p:cNvPr>
          <p:cNvSpPr>
            <a:spLocks noGrp="1"/>
          </p:cNvSpPr>
          <p:nvPr>
            <p:ph type="sldNum" sz="quarter" idx="12"/>
          </p:nvPr>
        </p:nvSpPr>
        <p:spPr/>
        <p:txBody>
          <a:bodyPr/>
          <a:lstStyle/>
          <a:p>
            <a:r>
              <a:rPr lang="en-US" dirty="0"/>
              <a:t>0</a:t>
            </a:r>
            <a:fld id="{F470E458-E7C2-4395-B75D-476A174CEE45}" type="slidenum">
              <a:rPr lang="ru-RU" smtClean="0"/>
              <a:t>18</a:t>
            </a:fld>
            <a:endParaRPr lang="ru-RU" dirty="0"/>
          </a:p>
        </p:txBody>
      </p:sp>
      <p:pic>
        <p:nvPicPr>
          <p:cNvPr id="6" name="Picture Placeholder 10">
            <a:extLst>
              <a:ext uri="{FF2B5EF4-FFF2-40B4-BE49-F238E27FC236}">
                <a16:creationId xmlns:a16="http://schemas.microsoft.com/office/drawing/2014/main" id="{F9D9E665-D6FD-47DF-AC47-84E050846EAD}"/>
              </a:ext>
            </a:extLst>
          </p:cNvPr>
          <p:cNvPicPr>
            <a:picLocks noChangeAspect="1"/>
          </p:cNvPicPr>
          <p:nvPr/>
        </p:nvPicPr>
        <p:blipFill>
          <a:blip r:embed="rId4"/>
          <a:srcRect t="19385" b="19385"/>
          <a:stretch>
            <a:fillRect/>
          </a:stretch>
        </p:blipFill>
        <p:spPr>
          <a:xfrm>
            <a:off x="943519" y="5736021"/>
            <a:ext cx="872876" cy="605105"/>
          </a:xfrm>
          <a:prstGeom prst="rect">
            <a:avLst/>
          </a:prstGeom>
        </p:spPr>
      </p:pic>
    </p:spTree>
    <p:extLst>
      <p:ext uri="{BB962C8B-B14F-4D97-AF65-F5344CB8AC3E}">
        <p14:creationId xmlns:p14="http://schemas.microsoft.com/office/powerpoint/2010/main" val="1602815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41EE373-8809-4B40-B016-6A8F8451D56E}"/>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a:extLst>
              <a:ext uri="{FF2B5EF4-FFF2-40B4-BE49-F238E27FC236}">
                <a16:creationId xmlns:a16="http://schemas.microsoft.com/office/drawing/2014/main" id="{92C86BB2-867A-425A-A0BA-117BB7E48652}"/>
              </a:ext>
            </a:extLst>
          </p:cNvPr>
          <p:cNvPicPr>
            <a:picLocks noChangeAspect="1"/>
          </p:cNvPicPr>
          <p:nvPr/>
        </p:nvPicPr>
        <p:blipFill>
          <a:blip r:embed="rId2"/>
          <a:stretch>
            <a:fillRect/>
          </a:stretch>
        </p:blipFill>
        <p:spPr>
          <a:xfrm>
            <a:off x="40859" y="396499"/>
            <a:ext cx="12110282" cy="6491111"/>
          </a:xfrm>
          <a:prstGeom prst="rect">
            <a:avLst/>
          </a:prstGeom>
        </p:spPr>
      </p:pic>
      <p:sp>
        <p:nvSpPr>
          <p:cNvPr id="3" name="Title 2">
            <a:extLst>
              <a:ext uri="{FF2B5EF4-FFF2-40B4-BE49-F238E27FC236}">
                <a16:creationId xmlns:a16="http://schemas.microsoft.com/office/drawing/2014/main" id="{FCDE14EA-D755-42BB-A773-87353BE40D26}"/>
              </a:ext>
            </a:extLst>
          </p:cNvPr>
          <p:cNvSpPr>
            <a:spLocks noGrp="1"/>
          </p:cNvSpPr>
          <p:nvPr>
            <p:ph type="title"/>
          </p:nvPr>
        </p:nvSpPr>
        <p:spPr/>
        <p:txBody>
          <a:bodyPr/>
          <a:lstStyle/>
          <a:p>
            <a:r>
              <a:rPr lang="en-US" dirty="0"/>
              <a:t>MARKET OPPORTUNITY</a:t>
            </a:r>
            <a:endParaRPr lang="ru-RU" dirty="0"/>
          </a:p>
        </p:txBody>
      </p:sp>
      <p:sp>
        <p:nvSpPr>
          <p:cNvPr id="5" name="Subtitle 4">
            <a:extLst>
              <a:ext uri="{FF2B5EF4-FFF2-40B4-BE49-F238E27FC236}">
                <a16:creationId xmlns:a16="http://schemas.microsoft.com/office/drawing/2014/main" id="{3622163F-D09E-45BE-BB51-0B37B5D9FDB6}"/>
              </a:ext>
            </a:extLst>
          </p:cNvPr>
          <p:cNvSpPr>
            <a:spLocks noGrp="1"/>
          </p:cNvSpPr>
          <p:nvPr>
            <p:ph type="subTitle" idx="15"/>
          </p:nvPr>
        </p:nvSpPr>
        <p:spPr/>
        <p:txBody>
          <a:bodyPr/>
          <a:lstStyle/>
          <a:p>
            <a:r>
              <a:rPr lang="en-US" dirty="0"/>
              <a:t>“Let Data Lead the Way”</a:t>
            </a:r>
            <a:endParaRPr lang="ru-RU" dirty="0"/>
          </a:p>
        </p:txBody>
      </p:sp>
      <p:sp>
        <p:nvSpPr>
          <p:cNvPr id="2" name="Text Placeholder 1">
            <a:extLst>
              <a:ext uri="{FF2B5EF4-FFF2-40B4-BE49-F238E27FC236}">
                <a16:creationId xmlns:a16="http://schemas.microsoft.com/office/drawing/2014/main" id="{3A156E2A-7EA6-46A1-8550-A4DF1EEC1915}"/>
              </a:ext>
            </a:extLst>
          </p:cNvPr>
          <p:cNvSpPr>
            <a:spLocks noGrp="1"/>
          </p:cNvSpPr>
          <p:nvPr>
            <p:ph type="body" sz="quarter" idx="57"/>
          </p:nvPr>
        </p:nvSpPr>
        <p:spPr>
          <a:xfrm>
            <a:off x="4570472" y="2052484"/>
            <a:ext cx="4787999" cy="343264"/>
          </a:xfrm>
        </p:spPr>
        <p:txBody>
          <a:bodyPr/>
          <a:lstStyle/>
          <a:p>
            <a:r>
              <a:rPr lang="en-US" dirty="0"/>
              <a:t>Recommendation 1</a:t>
            </a:r>
            <a:endParaRPr lang="ru-RU" dirty="0"/>
          </a:p>
        </p:txBody>
      </p:sp>
      <p:sp>
        <p:nvSpPr>
          <p:cNvPr id="6" name="Text Placeholder 5">
            <a:extLst>
              <a:ext uri="{FF2B5EF4-FFF2-40B4-BE49-F238E27FC236}">
                <a16:creationId xmlns:a16="http://schemas.microsoft.com/office/drawing/2014/main" id="{5C0C7273-3D05-4EC4-ADCC-E27B36EEEEE4}"/>
              </a:ext>
            </a:extLst>
          </p:cNvPr>
          <p:cNvSpPr>
            <a:spLocks noGrp="1"/>
          </p:cNvSpPr>
          <p:nvPr>
            <p:ph type="body" sz="quarter" idx="48"/>
          </p:nvPr>
        </p:nvSpPr>
        <p:spPr>
          <a:xfrm>
            <a:off x="5437830" y="3006395"/>
            <a:ext cx="4788000" cy="835297"/>
          </a:xfrm>
        </p:spPr>
        <p:txBody>
          <a:bodyPr>
            <a:normAutofit/>
          </a:bodyPr>
          <a:lstStyle/>
          <a:p>
            <a:r>
              <a:rPr lang="en-US" dirty="0"/>
              <a:t>With Colorado is having largest number of breweries, availability of resources and expertise make it the best location for starting new factory.</a:t>
            </a:r>
          </a:p>
        </p:txBody>
      </p:sp>
      <p:pic>
        <p:nvPicPr>
          <p:cNvPr id="13" name="Picture Placeholder 12" descr="Company logo">
            <a:extLst>
              <a:ext uri="{FF2B5EF4-FFF2-40B4-BE49-F238E27FC236}">
                <a16:creationId xmlns:a16="http://schemas.microsoft.com/office/drawing/2014/main" id="{895BAE55-8D7A-48D2-BF33-95805B193E4B}"/>
              </a:ext>
            </a:extLst>
          </p:cNvPr>
          <p:cNvPicPr>
            <a:picLocks noGrp="1" noChangeAspect="1"/>
          </p:cNvPicPr>
          <p:nvPr>
            <p:ph type="pic" sz="quarter" idx="56"/>
          </p:nvPr>
        </p:nvPicPr>
        <p:blipFill>
          <a:blip r:embed="rId3">
            <a:extLst>
              <a:ext uri="{96DAC541-7B7A-43D3-8B79-37D633B846F1}">
                <asvg:svgBlip xmlns:asvg="http://schemas.microsoft.com/office/drawing/2016/SVG/main" r:embed="rId4"/>
              </a:ext>
            </a:extLst>
          </a:blip>
          <a:srcRect t="655" b="655"/>
          <a:stretch>
            <a:fillRect/>
          </a:stretch>
        </p:blipFill>
        <p:spPr/>
      </p:pic>
      <p:sp>
        <p:nvSpPr>
          <p:cNvPr id="4" name="Slide Number Placeholder 3">
            <a:extLst>
              <a:ext uri="{FF2B5EF4-FFF2-40B4-BE49-F238E27FC236}">
                <a16:creationId xmlns:a16="http://schemas.microsoft.com/office/drawing/2014/main" id="{6CEECB1D-F676-4A71-942E-CE7C24411A0A}"/>
              </a:ext>
            </a:extLst>
          </p:cNvPr>
          <p:cNvSpPr>
            <a:spLocks noGrp="1"/>
          </p:cNvSpPr>
          <p:nvPr>
            <p:ph type="sldNum" sz="quarter" idx="12"/>
          </p:nvPr>
        </p:nvSpPr>
        <p:spPr/>
        <p:txBody>
          <a:bodyPr/>
          <a:lstStyle/>
          <a:p>
            <a:fld id="{F470E458-E7C2-4395-B75D-476A174CEE45}" type="slidenum">
              <a:rPr lang="ru-RU" smtClean="0"/>
              <a:t>19</a:t>
            </a:fld>
            <a:endParaRPr lang="ru-RU"/>
          </a:p>
        </p:txBody>
      </p:sp>
      <p:pic>
        <p:nvPicPr>
          <p:cNvPr id="12" name="Picture Placeholder 10">
            <a:extLst>
              <a:ext uri="{FF2B5EF4-FFF2-40B4-BE49-F238E27FC236}">
                <a16:creationId xmlns:a16="http://schemas.microsoft.com/office/drawing/2014/main" id="{8D53BED1-93A7-4957-B662-7647F9AA28BF}"/>
              </a:ext>
            </a:extLst>
          </p:cNvPr>
          <p:cNvPicPr>
            <a:picLocks noChangeAspect="1"/>
          </p:cNvPicPr>
          <p:nvPr/>
        </p:nvPicPr>
        <p:blipFill>
          <a:blip r:embed="rId5"/>
          <a:srcRect t="19385" b="19385"/>
          <a:stretch>
            <a:fillRect/>
          </a:stretch>
        </p:blipFill>
        <p:spPr>
          <a:xfrm>
            <a:off x="943519" y="5736021"/>
            <a:ext cx="872876" cy="605105"/>
          </a:xfrm>
          <a:prstGeom prst="rect">
            <a:avLst/>
          </a:prstGeom>
        </p:spPr>
      </p:pic>
    </p:spTree>
    <p:extLst>
      <p:ext uri="{BB962C8B-B14F-4D97-AF65-F5344CB8AC3E}">
        <p14:creationId xmlns:p14="http://schemas.microsoft.com/office/powerpoint/2010/main" val="1628059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23858-1A32-4776-924F-C80E5993B75E}"/>
              </a:ext>
            </a:extLst>
          </p:cNvPr>
          <p:cNvSpPr>
            <a:spLocks noGrp="1"/>
          </p:cNvSpPr>
          <p:nvPr>
            <p:ph type="ctrTitle"/>
          </p:nvPr>
        </p:nvSpPr>
        <p:spPr/>
        <p:txBody>
          <a:bodyPr>
            <a:normAutofit fontScale="90000"/>
          </a:bodyPr>
          <a:lstStyle/>
          <a:p>
            <a:r>
              <a:rPr lang="en-US" sz="4000" dirty="0"/>
              <a:t>Craft Brew – </a:t>
            </a:r>
            <a:br>
              <a:rPr lang="en-US" sz="4000" dirty="0"/>
            </a:br>
            <a:r>
              <a:rPr lang="en-US" sz="4000" dirty="0"/>
              <a:t>Market Intelligence</a:t>
            </a:r>
            <a:endParaRPr lang="ru-RU" sz="4000" dirty="0"/>
          </a:p>
        </p:txBody>
      </p:sp>
      <p:sp>
        <p:nvSpPr>
          <p:cNvPr id="3" name="Subtitle 2">
            <a:extLst>
              <a:ext uri="{FF2B5EF4-FFF2-40B4-BE49-F238E27FC236}">
                <a16:creationId xmlns:a16="http://schemas.microsoft.com/office/drawing/2014/main" id="{7C9214AA-7CAA-486F-B94C-0576CD3DC115}"/>
              </a:ext>
            </a:extLst>
          </p:cNvPr>
          <p:cNvSpPr>
            <a:spLocks noGrp="1"/>
          </p:cNvSpPr>
          <p:nvPr>
            <p:ph type="subTitle" idx="15"/>
          </p:nvPr>
        </p:nvSpPr>
        <p:spPr/>
        <p:txBody>
          <a:bodyPr/>
          <a:lstStyle/>
          <a:p>
            <a:r>
              <a:rPr lang="en-US" dirty="0"/>
              <a:t>“Let Data Lead the Way”</a:t>
            </a:r>
            <a:endParaRPr lang="ru-RU" dirty="0"/>
          </a:p>
        </p:txBody>
      </p:sp>
      <p:sp>
        <p:nvSpPr>
          <p:cNvPr id="7" name="Slide Number Placeholder 6">
            <a:extLst>
              <a:ext uri="{FF2B5EF4-FFF2-40B4-BE49-F238E27FC236}">
                <a16:creationId xmlns:a16="http://schemas.microsoft.com/office/drawing/2014/main" id="{51F78032-7158-4F74-BDAC-C1E06036B7A3}"/>
              </a:ext>
            </a:extLst>
          </p:cNvPr>
          <p:cNvSpPr>
            <a:spLocks noGrp="1"/>
          </p:cNvSpPr>
          <p:nvPr>
            <p:ph type="sldNum" sz="quarter" idx="12"/>
          </p:nvPr>
        </p:nvSpPr>
        <p:spPr/>
        <p:txBody>
          <a:bodyPr/>
          <a:lstStyle/>
          <a:p>
            <a:fld id="{F470E458-E7C2-4395-B75D-476A174CEE45}" type="slidenum">
              <a:rPr lang="ru-RU" smtClean="0"/>
              <a:pPr/>
              <a:t>2</a:t>
            </a:fld>
            <a:endParaRPr lang="ru-RU"/>
          </a:p>
        </p:txBody>
      </p:sp>
      <p:grpSp>
        <p:nvGrpSpPr>
          <p:cNvPr id="5" name="Group 4">
            <a:extLst>
              <a:ext uri="{FF2B5EF4-FFF2-40B4-BE49-F238E27FC236}">
                <a16:creationId xmlns:a16="http://schemas.microsoft.com/office/drawing/2014/main" id="{6740062B-ED0E-45B1-B22F-C610AC780858}"/>
              </a:ext>
            </a:extLst>
          </p:cNvPr>
          <p:cNvGrpSpPr/>
          <p:nvPr/>
        </p:nvGrpSpPr>
        <p:grpSpPr>
          <a:xfrm>
            <a:off x="5143616" y="1345271"/>
            <a:ext cx="1672033" cy="1875520"/>
            <a:chOff x="7705122" y="1671698"/>
            <a:chExt cx="3344066" cy="3751039"/>
          </a:xfrm>
        </p:grpSpPr>
        <p:pic>
          <p:nvPicPr>
            <p:cNvPr id="6" name="Picture 6" descr="Image result for craft Brew logo">
              <a:extLst>
                <a:ext uri="{FF2B5EF4-FFF2-40B4-BE49-F238E27FC236}">
                  <a16:creationId xmlns:a16="http://schemas.microsoft.com/office/drawing/2014/main" id="{494E069E-B1B5-432C-9C33-AFADB1FFF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122" y="1671698"/>
              <a:ext cx="3344066" cy="2495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3D55ECA-5E12-442C-B493-4E3CC52BDCBE}"/>
                </a:ext>
              </a:extLst>
            </p:cNvPr>
            <p:cNvPicPr>
              <a:picLocks noChangeAspect="1"/>
            </p:cNvPicPr>
            <p:nvPr/>
          </p:nvPicPr>
          <p:blipFill>
            <a:blip r:embed="rId3"/>
            <a:stretch>
              <a:fillRect/>
            </a:stretch>
          </p:blipFill>
          <p:spPr>
            <a:xfrm>
              <a:off x="7705123" y="4079712"/>
              <a:ext cx="3337760" cy="1343025"/>
            </a:xfrm>
            <a:prstGeom prst="rect">
              <a:avLst/>
            </a:prstGeom>
          </p:spPr>
        </p:pic>
      </p:grpSp>
    </p:spTree>
    <p:extLst>
      <p:ext uri="{BB962C8B-B14F-4D97-AF65-F5344CB8AC3E}">
        <p14:creationId xmlns:p14="http://schemas.microsoft.com/office/powerpoint/2010/main" val="239822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CEC80D0-1613-4014-8E29-B52FF54C09FA}"/>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D56826F1-BD0A-45A7-87DB-F851DB914413}"/>
              </a:ext>
            </a:extLst>
          </p:cNvPr>
          <p:cNvGrpSpPr/>
          <p:nvPr/>
        </p:nvGrpSpPr>
        <p:grpSpPr>
          <a:xfrm>
            <a:off x="337457" y="2238051"/>
            <a:ext cx="11372305" cy="3331214"/>
            <a:chOff x="337457" y="2238051"/>
            <a:chExt cx="11372305" cy="3331214"/>
          </a:xfrm>
        </p:grpSpPr>
        <p:pic>
          <p:nvPicPr>
            <p:cNvPr id="14" name="Picture 13">
              <a:extLst>
                <a:ext uri="{FF2B5EF4-FFF2-40B4-BE49-F238E27FC236}">
                  <a16:creationId xmlns:a16="http://schemas.microsoft.com/office/drawing/2014/main" id="{06DE81A1-FB63-4F85-BBA0-94B10E8B2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57" y="2302900"/>
              <a:ext cx="5596345" cy="3218349"/>
            </a:xfrm>
            <a:prstGeom prst="rect">
              <a:avLst/>
            </a:prstGeom>
          </p:spPr>
        </p:pic>
        <p:pic>
          <p:nvPicPr>
            <p:cNvPr id="15" name="Picture 14">
              <a:extLst>
                <a:ext uri="{FF2B5EF4-FFF2-40B4-BE49-F238E27FC236}">
                  <a16:creationId xmlns:a16="http://schemas.microsoft.com/office/drawing/2014/main" id="{BD183E88-13D6-45E1-A5D3-2386BB8AA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803" y="2238051"/>
              <a:ext cx="5775959" cy="3331214"/>
            </a:xfrm>
            <a:prstGeom prst="rect">
              <a:avLst/>
            </a:prstGeom>
          </p:spPr>
        </p:pic>
      </p:grpSp>
      <p:sp>
        <p:nvSpPr>
          <p:cNvPr id="3" name="Title 2">
            <a:extLst>
              <a:ext uri="{FF2B5EF4-FFF2-40B4-BE49-F238E27FC236}">
                <a16:creationId xmlns:a16="http://schemas.microsoft.com/office/drawing/2014/main" id="{FCDE14EA-D755-42BB-A773-87353BE40D26}"/>
              </a:ext>
            </a:extLst>
          </p:cNvPr>
          <p:cNvSpPr>
            <a:spLocks noGrp="1"/>
          </p:cNvSpPr>
          <p:nvPr>
            <p:ph type="title"/>
          </p:nvPr>
        </p:nvSpPr>
        <p:spPr/>
        <p:txBody>
          <a:bodyPr/>
          <a:lstStyle/>
          <a:p>
            <a:r>
              <a:rPr lang="en-US" dirty="0"/>
              <a:t>MARKET OPPORTUNITY</a:t>
            </a:r>
            <a:endParaRPr lang="ru-RU" dirty="0"/>
          </a:p>
        </p:txBody>
      </p:sp>
      <p:sp>
        <p:nvSpPr>
          <p:cNvPr id="5" name="Subtitle 4">
            <a:extLst>
              <a:ext uri="{FF2B5EF4-FFF2-40B4-BE49-F238E27FC236}">
                <a16:creationId xmlns:a16="http://schemas.microsoft.com/office/drawing/2014/main" id="{3622163F-D09E-45BE-BB51-0B37B5D9FDB6}"/>
              </a:ext>
            </a:extLst>
          </p:cNvPr>
          <p:cNvSpPr>
            <a:spLocks noGrp="1"/>
          </p:cNvSpPr>
          <p:nvPr>
            <p:ph type="subTitle" idx="15"/>
          </p:nvPr>
        </p:nvSpPr>
        <p:spPr/>
        <p:txBody>
          <a:bodyPr/>
          <a:lstStyle/>
          <a:p>
            <a:r>
              <a:rPr lang="en-US" dirty="0"/>
              <a:t>“Let Data Lead the Way”</a:t>
            </a:r>
            <a:endParaRPr lang="ru-RU" dirty="0"/>
          </a:p>
        </p:txBody>
      </p:sp>
      <p:sp>
        <p:nvSpPr>
          <p:cNvPr id="9" name="Text Placeholder 8">
            <a:extLst>
              <a:ext uri="{FF2B5EF4-FFF2-40B4-BE49-F238E27FC236}">
                <a16:creationId xmlns:a16="http://schemas.microsoft.com/office/drawing/2014/main" id="{055CBAE8-59A6-43F6-8A7C-7DA5A98BAE9F}"/>
              </a:ext>
            </a:extLst>
          </p:cNvPr>
          <p:cNvSpPr>
            <a:spLocks noGrp="1"/>
          </p:cNvSpPr>
          <p:nvPr>
            <p:ph type="body" sz="quarter" idx="59"/>
          </p:nvPr>
        </p:nvSpPr>
        <p:spPr>
          <a:xfrm>
            <a:off x="3941809" y="5466676"/>
            <a:ext cx="4787999" cy="343264"/>
          </a:xfrm>
        </p:spPr>
        <p:txBody>
          <a:bodyPr/>
          <a:lstStyle/>
          <a:p>
            <a:pPr algn="ctr"/>
            <a:r>
              <a:rPr lang="en-US" dirty="0"/>
              <a:t>Recommendation 2</a:t>
            </a:r>
            <a:endParaRPr lang="ru-RU" dirty="0"/>
          </a:p>
        </p:txBody>
      </p:sp>
      <p:sp>
        <p:nvSpPr>
          <p:cNvPr id="10" name="Text Placeholder 9">
            <a:extLst>
              <a:ext uri="{FF2B5EF4-FFF2-40B4-BE49-F238E27FC236}">
                <a16:creationId xmlns:a16="http://schemas.microsoft.com/office/drawing/2014/main" id="{7FE98970-2CA9-4318-9937-A1421B4C4992}"/>
              </a:ext>
            </a:extLst>
          </p:cNvPr>
          <p:cNvSpPr>
            <a:spLocks noGrp="1"/>
          </p:cNvSpPr>
          <p:nvPr>
            <p:ph type="body" sz="quarter" idx="60"/>
          </p:nvPr>
        </p:nvSpPr>
        <p:spPr>
          <a:xfrm>
            <a:off x="2246490" y="5863837"/>
            <a:ext cx="8796392" cy="835297"/>
          </a:xfrm>
        </p:spPr>
        <p:txBody>
          <a:bodyPr/>
          <a:lstStyle/>
          <a:p>
            <a:r>
              <a:rPr lang="en-US" dirty="0"/>
              <a:t>New beer recommendation is to start with country wide average:</a:t>
            </a:r>
          </a:p>
          <a:p>
            <a:r>
              <a:rPr lang="en-US" dirty="0"/>
              <a:t>		 IBU (42.71) and ABV (0.05977)</a:t>
            </a:r>
          </a:p>
        </p:txBody>
      </p:sp>
      <p:pic>
        <p:nvPicPr>
          <p:cNvPr id="13" name="Picture Placeholder 12" descr="Company logo">
            <a:extLst>
              <a:ext uri="{FF2B5EF4-FFF2-40B4-BE49-F238E27FC236}">
                <a16:creationId xmlns:a16="http://schemas.microsoft.com/office/drawing/2014/main" id="{895BAE55-8D7A-48D2-BF33-95805B193E4B}"/>
              </a:ext>
            </a:extLst>
          </p:cNvPr>
          <p:cNvPicPr>
            <a:picLocks noGrp="1" noChangeAspect="1"/>
          </p:cNvPicPr>
          <p:nvPr>
            <p:ph type="pic" sz="quarter" idx="56"/>
          </p:nvPr>
        </p:nvPicPr>
        <p:blipFill>
          <a:blip r:embed="rId4">
            <a:extLst>
              <a:ext uri="{96DAC541-7B7A-43D3-8B79-37D633B846F1}">
                <asvg:svgBlip xmlns:asvg="http://schemas.microsoft.com/office/drawing/2016/SVG/main" r:embed="rId5"/>
              </a:ext>
            </a:extLst>
          </a:blip>
          <a:srcRect t="655" b="655"/>
          <a:stretch>
            <a:fillRect/>
          </a:stretch>
        </p:blipFill>
        <p:spPr/>
      </p:pic>
      <p:sp>
        <p:nvSpPr>
          <p:cNvPr id="4" name="Slide Number Placeholder 3">
            <a:extLst>
              <a:ext uri="{FF2B5EF4-FFF2-40B4-BE49-F238E27FC236}">
                <a16:creationId xmlns:a16="http://schemas.microsoft.com/office/drawing/2014/main" id="{6CEECB1D-F676-4A71-942E-CE7C24411A0A}"/>
              </a:ext>
            </a:extLst>
          </p:cNvPr>
          <p:cNvSpPr>
            <a:spLocks noGrp="1"/>
          </p:cNvSpPr>
          <p:nvPr>
            <p:ph type="sldNum" sz="quarter" idx="12"/>
          </p:nvPr>
        </p:nvSpPr>
        <p:spPr/>
        <p:txBody>
          <a:bodyPr/>
          <a:lstStyle/>
          <a:p>
            <a:fld id="{F470E458-E7C2-4395-B75D-476A174CEE45}" type="slidenum">
              <a:rPr lang="ru-RU" smtClean="0"/>
              <a:t>20</a:t>
            </a:fld>
            <a:endParaRPr lang="ru-RU"/>
          </a:p>
        </p:txBody>
      </p:sp>
      <p:pic>
        <p:nvPicPr>
          <p:cNvPr id="12" name="Picture Placeholder 10">
            <a:extLst>
              <a:ext uri="{FF2B5EF4-FFF2-40B4-BE49-F238E27FC236}">
                <a16:creationId xmlns:a16="http://schemas.microsoft.com/office/drawing/2014/main" id="{8D53BED1-93A7-4957-B662-7647F9AA28BF}"/>
              </a:ext>
            </a:extLst>
          </p:cNvPr>
          <p:cNvPicPr>
            <a:picLocks noChangeAspect="1"/>
          </p:cNvPicPr>
          <p:nvPr/>
        </p:nvPicPr>
        <p:blipFill>
          <a:blip r:embed="rId6"/>
          <a:srcRect t="19385" b="19385"/>
          <a:stretch>
            <a:fillRect/>
          </a:stretch>
        </p:blipFill>
        <p:spPr>
          <a:xfrm>
            <a:off x="943519" y="5736021"/>
            <a:ext cx="872876" cy="605105"/>
          </a:xfrm>
          <a:prstGeom prst="rect">
            <a:avLst/>
          </a:prstGeom>
        </p:spPr>
      </p:pic>
      <p:sp>
        <p:nvSpPr>
          <p:cNvPr id="16" name="Title 1">
            <a:extLst>
              <a:ext uri="{FF2B5EF4-FFF2-40B4-BE49-F238E27FC236}">
                <a16:creationId xmlns:a16="http://schemas.microsoft.com/office/drawing/2014/main" id="{87147EB0-A2F6-49C6-9353-B690E67B4F02}"/>
              </a:ext>
            </a:extLst>
          </p:cNvPr>
          <p:cNvSpPr txBox="1">
            <a:spLocks/>
          </p:cNvSpPr>
          <p:nvPr/>
        </p:nvSpPr>
        <p:spPr>
          <a:xfrm>
            <a:off x="482238" y="1546361"/>
            <a:ext cx="4290987" cy="687388"/>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ABV</a:t>
            </a:r>
            <a:endParaRPr lang="ru-RU" i="1" dirty="0"/>
          </a:p>
        </p:txBody>
      </p:sp>
      <p:sp>
        <p:nvSpPr>
          <p:cNvPr id="17" name="Title 1">
            <a:extLst>
              <a:ext uri="{FF2B5EF4-FFF2-40B4-BE49-F238E27FC236}">
                <a16:creationId xmlns:a16="http://schemas.microsoft.com/office/drawing/2014/main" id="{6E5F9180-9891-4722-97C3-0CF4C3A7D145}"/>
              </a:ext>
            </a:extLst>
          </p:cNvPr>
          <p:cNvSpPr txBox="1">
            <a:spLocks/>
          </p:cNvSpPr>
          <p:nvPr/>
        </p:nvSpPr>
        <p:spPr>
          <a:xfrm>
            <a:off x="6335809" y="1546361"/>
            <a:ext cx="4290987" cy="687388"/>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IBU</a:t>
            </a:r>
            <a:endParaRPr lang="ru-RU" i="1" dirty="0"/>
          </a:p>
        </p:txBody>
      </p:sp>
      <p:cxnSp>
        <p:nvCxnSpPr>
          <p:cNvPr id="28" name="Straight Connector 27">
            <a:extLst>
              <a:ext uri="{FF2B5EF4-FFF2-40B4-BE49-F238E27FC236}">
                <a16:creationId xmlns:a16="http://schemas.microsoft.com/office/drawing/2014/main" id="{EBF6CF8B-0460-431B-BB65-70FBECF905D0}"/>
              </a:ext>
            </a:extLst>
          </p:cNvPr>
          <p:cNvCxnSpPr/>
          <p:nvPr/>
        </p:nvCxnSpPr>
        <p:spPr>
          <a:xfrm>
            <a:off x="745067" y="3759200"/>
            <a:ext cx="44252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8086B4-1540-4B13-85CB-CA143C46183D}"/>
              </a:ext>
            </a:extLst>
          </p:cNvPr>
          <p:cNvCxnSpPr>
            <a:cxnSpLocks/>
          </p:cNvCxnSpPr>
          <p:nvPr/>
        </p:nvCxnSpPr>
        <p:spPr>
          <a:xfrm>
            <a:off x="6335809" y="4288790"/>
            <a:ext cx="4591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46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4C0176-F748-42D4-A25B-71F0C054D3BB}"/>
              </a:ext>
            </a:extLst>
          </p:cNvPr>
          <p:cNvSpPr>
            <a:spLocks noGrp="1"/>
          </p:cNvSpPr>
          <p:nvPr>
            <p:ph type="title"/>
          </p:nvPr>
        </p:nvSpPr>
        <p:spPr/>
        <p:txBody>
          <a:bodyPr/>
          <a:lstStyle/>
          <a:p>
            <a:r>
              <a:rPr lang="en-US" dirty="0"/>
              <a:t>THANK YOU!</a:t>
            </a:r>
            <a:endParaRPr lang="ru-RU" dirty="0"/>
          </a:p>
        </p:txBody>
      </p:sp>
      <p:sp>
        <p:nvSpPr>
          <p:cNvPr id="5" name="Text Placeholder 4">
            <a:extLst>
              <a:ext uri="{FF2B5EF4-FFF2-40B4-BE49-F238E27FC236}">
                <a16:creationId xmlns:a16="http://schemas.microsoft.com/office/drawing/2014/main" id="{C9857702-D4F7-460C-9B02-C07897E60321}"/>
              </a:ext>
            </a:extLst>
          </p:cNvPr>
          <p:cNvSpPr>
            <a:spLocks noGrp="1"/>
          </p:cNvSpPr>
          <p:nvPr>
            <p:ph type="body" sz="quarter" idx="16"/>
          </p:nvPr>
        </p:nvSpPr>
        <p:spPr/>
        <p:txBody>
          <a:bodyPr/>
          <a:lstStyle/>
          <a:p>
            <a:r>
              <a:rPr lang="en-US" dirty="0"/>
              <a:t>Ganesh &amp; Jeff</a:t>
            </a:r>
            <a:endParaRPr lang="ru-RU" dirty="0"/>
          </a:p>
        </p:txBody>
      </p:sp>
      <p:sp>
        <p:nvSpPr>
          <p:cNvPr id="6" name="Text Placeholder 5">
            <a:extLst>
              <a:ext uri="{FF2B5EF4-FFF2-40B4-BE49-F238E27FC236}">
                <a16:creationId xmlns:a16="http://schemas.microsoft.com/office/drawing/2014/main" id="{9E8064C2-698C-4F56-B604-A2A8AE3D7C21}"/>
              </a:ext>
            </a:extLst>
          </p:cNvPr>
          <p:cNvSpPr>
            <a:spLocks noGrp="1"/>
          </p:cNvSpPr>
          <p:nvPr>
            <p:ph type="body" sz="quarter" idx="17"/>
          </p:nvPr>
        </p:nvSpPr>
        <p:spPr/>
        <p:txBody>
          <a:bodyPr/>
          <a:lstStyle/>
          <a:p>
            <a:r>
              <a:rPr lang="en-US" dirty="0"/>
              <a:t>Email:</a:t>
            </a:r>
            <a:endParaRPr lang="ru-RU" dirty="0"/>
          </a:p>
        </p:txBody>
      </p:sp>
      <p:sp>
        <p:nvSpPr>
          <p:cNvPr id="7" name="Text Placeholder 6">
            <a:extLst>
              <a:ext uri="{FF2B5EF4-FFF2-40B4-BE49-F238E27FC236}">
                <a16:creationId xmlns:a16="http://schemas.microsoft.com/office/drawing/2014/main" id="{910D1CE3-B979-4C3E-A3BF-4C200D062B58}"/>
              </a:ext>
            </a:extLst>
          </p:cNvPr>
          <p:cNvSpPr>
            <a:spLocks noGrp="1"/>
          </p:cNvSpPr>
          <p:nvPr>
            <p:ph type="body" sz="quarter" idx="18"/>
          </p:nvPr>
        </p:nvSpPr>
        <p:spPr>
          <a:xfrm>
            <a:off x="6570540" y="4551902"/>
            <a:ext cx="4896000" cy="373961"/>
          </a:xfrm>
        </p:spPr>
        <p:txBody>
          <a:bodyPr/>
          <a:lstStyle/>
          <a:p>
            <a:r>
              <a:rPr lang="en-US" dirty="0">
                <a:hlinkClick r:id="rId2"/>
              </a:rPr>
              <a:t>gkodi@smu.edu</a:t>
            </a:r>
            <a:endParaRPr lang="en-US" dirty="0"/>
          </a:p>
          <a:p>
            <a:r>
              <a:rPr lang="en-US" dirty="0">
                <a:hlinkClick r:id="rId3"/>
              </a:rPr>
              <a:t>jleath@smu.edu</a:t>
            </a:r>
            <a:endParaRPr lang="en-US" dirty="0"/>
          </a:p>
          <a:p>
            <a:endParaRPr lang="ru-RU" dirty="0"/>
          </a:p>
        </p:txBody>
      </p:sp>
      <p:pic>
        <p:nvPicPr>
          <p:cNvPr id="10" name="Picture Placeholder 10">
            <a:extLst>
              <a:ext uri="{FF2B5EF4-FFF2-40B4-BE49-F238E27FC236}">
                <a16:creationId xmlns:a16="http://schemas.microsoft.com/office/drawing/2014/main" id="{C5FDDF10-9D64-4D19-9DB0-930EAA98F63B}"/>
              </a:ext>
            </a:extLst>
          </p:cNvPr>
          <p:cNvPicPr>
            <a:picLocks noChangeAspect="1"/>
          </p:cNvPicPr>
          <p:nvPr/>
        </p:nvPicPr>
        <p:blipFill>
          <a:blip r:embed="rId4"/>
          <a:srcRect t="19385" b="19385"/>
          <a:stretch>
            <a:fillRect/>
          </a:stretch>
        </p:blipFill>
        <p:spPr>
          <a:xfrm>
            <a:off x="9931351" y="2364759"/>
            <a:ext cx="1535189" cy="1064241"/>
          </a:xfrm>
          <a:prstGeom prst="rect">
            <a:avLst/>
          </a:prstGeom>
        </p:spPr>
      </p:pic>
    </p:spTree>
    <p:extLst>
      <p:ext uri="{BB962C8B-B14F-4D97-AF65-F5344CB8AC3E}">
        <p14:creationId xmlns:p14="http://schemas.microsoft.com/office/powerpoint/2010/main" val="3456809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p:txBody>
          <a:bodyPr/>
          <a:lstStyle/>
          <a:p>
            <a:r>
              <a:rPr lang="en-US" dirty="0"/>
              <a:t>ABOUT US</a:t>
            </a:r>
            <a:endParaRPr lang="ru-RU" dirty="0"/>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p:txBody>
          <a:bodyPr>
            <a:normAutofit/>
          </a:bodyPr>
          <a:lstStyle/>
          <a:p>
            <a:r>
              <a:rPr lang="en-US" dirty="0"/>
              <a:t>Ganesh </a:t>
            </a:r>
            <a:r>
              <a:rPr lang="en-US" dirty="0" err="1"/>
              <a:t>Kodi</a:t>
            </a:r>
            <a:r>
              <a:rPr lang="en-US" dirty="0"/>
              <a:t> –</a:t>
            </a:r>
          </a:p>
          <a:p>
            <a:r>
              <a:rPr lang="en-US" dirty="0"/>
              <a:t>Jeff Leath– </a:t>
            </a:r>
          </a:p>
          <a:p>
            <a:endParaRPr lang="en-US" dirty="0"/>
          </a:p>
          <a:p>
            <a:r>
              <a:rPr lang="en-US" dirty="0"/>
              <a:t>Leading Data Scientist who tutored under world renown Data Scientist, Jacquelyn Cheun.</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dirty="0">
                <a:solidFill>
                  <a:srgbClr val="FFFFFF"/>
                </a:solidFill>
              </a:rPr>
              <a:t>0</a:t>
            </a:r>
            <a:fld id="{F470E458-E7C2-4395-B75D-476A174CEE45}" type="slidenum">
              <a:rPr lang="ru-RU" smtClean="0">
                <a:solidFill>
                  <a:srgbClr val="FFFFFF"/>
                </a:solidFill>
              </a:rPr>
              <a:pPr/>
              <a:t>3</a:t>
            </a:fld>
            <a:endParaRPr lang="ru-RU" dirty="0">
              <a:solidFill>
                <a:srgbClr val="FFFFFF"/>
              </a:solidFill>
            </a:endParaRPr>
          </a:p>
        </p:txBody>
      </p:sp>
      <p:pic>
        <p:nvPicPr>
          <p:cNvPr id="11" name="Picture Placeholder 10">
            <a:extLst>
              <a:ext uri="{FF2B5EF4-FFF2-40B4-BE49-F238E27FC236}">
                <a16:creationId xmlns:a16="http://schemas.microsoft.com/office/drawing/2014/main" id="{C7E92CCE-D5FB-465C-A354-47F9B29CDEC0}"/>
              </a:ext>
            </a:extLst>
          </p:cNvPr>
          <p:cNvPicPr>
            <a:picLocks noGrp="1" noChangeAspect="1"/>
          </p:cNvPicPr>
          <p:nvPr>
            <p:ph type="pic" sz="quarter" idx="45"/>
          </p:nvPr>
        </p:nvPicPr>
        <p:blipFill>
          <a:blip r:embed="rId2"/>
          <a:srcRect t="19385" b="19385"/>
          <a:stretch>
            <a:fillRect/>
          </a:stretch>
        </p:blipFill>
        <p:spPr>
          <a:xfrm>
            <a:off x="943519" y="5736020"/>
            <a:ext cx="872876" cy="605105"/>
          </a:xfrm>
        </p:spPr>
      </p:pic>
    </p:spTree>
    <p:extLst>
      <p:ext uri="{BB962C8B-B14F-4D97-AF65-F5344CB8AC3E}">
        <p14:creationId xmlns:p14="http://schemas.microsoft.com/office/powerpoint/2010/main" val="1303718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FF02-C55C-4A6B-AF02-6DB462D7D069}"/>
              </a:ext>
            </a:extLst>
          </p:cNvPr>
          <p:cNvSpPr>
            <a:spLocks noGrp="1"/>
          </p:cNvSpPr>
          <p:nvPr>
            <p:ph type="title"/>
          </p:nvPr>
        </p:nvSpPr>
        <p:spPr/>
        <p:txBody>
          <a:bodyPr/>
          <a:lstStyle/>
          <a:p>
            <a:r>
              <a:rPr lang="en-US" dirty="0"/>
              <a:t>PROBLEM</a:t>
            </a:r>
            <a:endParaRPr lang="ru-RU" dirty="0"/>
          </a:p>
        </p:txBody>
      </p:sp>
      <p:sp>
        <p:nvSpPr>
          <p:cNvPr id="3" name="Content Placeholder 2">
            <a:extLst>
              <a:ext uri="{FF2B5EF4-FFF2-40B4-BE49-F238E27FC236}">
                <a16:creationId xmlns:a16="http://schemas.microsoft.com/office/drawing/2014/main" id="{9A9DA2D1-994D-4AB7-87F1-A6FB5D623E01}"/>
              </a:ext>
            </a:extLst>
          </p:cNvPr>
          <p:cNvSpPr>
            <a:spLocks noGrp="1"/>
          </p:cNvSpPr>
          <p:nvPr>
            <p:ph idx="1"/>
          </p:nvPr>
        </p:nvSpPr>
        <p:spPr/>
        <p:txBody>
          <a:bodyPr>
            <a:normAutofit lnSpcReduction="10000"/>
          </a:bodyPr>
          <a:lstStyle/>
          <a:p>
            <a:r>
              <a:rPr lang="en-US" dirty="0"/>
              <a:t>GJ Brewhouse, a startup microbrewery, is researching the existing ‘craft brew’ market in the US. They have raised funds that will allow them to grow and they want to survey the landscape to identify space to fill a niche.</a:t>
            </a:r>
          </a:p>
          <a:p>
            <a:r>
              <a:rPr lang="en-US" dirty="0"/>
              <a:t>GJ Brewhouse has commissioned market research from leading Data Scientist, Ganesh and Jeff</a:t>
            </a:r>
          </a:p>
        </p:txBody>
      </p:sp>
      <p:sp>
        <p:nvSpPr>
          <p:cNvPr id="4" name="Slide Number Placeholder 3">
            <a:extLst>
              <a:ext uri="{FF2B5EF4-FFF2-40B4-BE49-F238E27FC236}">
                <a16:creationId xmlns:a16="http://schemas.microsoft.com/office/drawing/2014/main" id="{B7959B0A-E19C-45C1-981D-1B62B169FBAC}"/>
              </a:ext>
            </a:extLst>
          </p:cNvPr>
          <p:cNvSpPr>
            <a:spLocks noGrp="1"/>
          </p:cNvSpPr>
          <p:nvPr>
            <p:ph type="sldNum" sz="quarter" idx="12"/>
          </p:nvPr>
        </p:nvSpPr>
        <p:spPr/>
        <p:txBody>
          <a:bodyPr/>
          <a:lstStyle/>
          <a:p>
            <a:r>
              <a:rPr lang="en-US" dirty="0"/>
              <a:t>0</a:t>
            </a:r>
            <a:fld id="{F470E458-E7C2-4395-B75D-476A174CEE45}" type="slidenum">
              <a:rPr lang="ru-RU" smtClean="0"/>
              <a:t>4</a:t>
            </a:fld>
            <a:endParaRPr lang="ru-RU" dirty="0"/>
          </a:p>
        </p:txBody>
      </p:sp>
      <p:sp>
        <p:nvSpPr>
          <p:cNvPr id="6" name="Picture Placeholder 5">
            <a:extLst>
              <a:ext uri="{FF2B5EF4-FFF2-40B4-BE49-F238E27FC236}">
                <a16:creationId xmlns:a16="http://schemas.microsoft.com/office/drawing/2014/main" id="{26F104EF-53E8-4A70-8C66-ABE43EB718A7}"/>
              </a:ext>
            </a:extLst>
          </p:cNvPr>
          <p:cNvSpPr>
            <a:spLocks noGrp="1"/>
          </p:cNvSpPr>
          <p:nvPr>
            <p:ph type="pic" sz="quarter" idx="45"/>
          </p:nvPr>
        </p:nvSpPr>
        <p:spPr/>
      </p:sp>
      <p:pic>
        <p:nvPicPr>
          <p:cNvPr id="8" name="Picture Placeholder 10">
            <a:extLst>
              <a:ext uri="{FF2B5EF4-FFF2-40B4-BE49-F238E27FC236}">
                <a16:creationId xmlns:a16="http://schemas.microsoft.com/office/drawing/2014/main" id="{FC9B95C8-3B25-4C70-A8BB-531BA3E159A7}"/>
              </a:ext>
            </a:extLst>
          </p:cNvPr>
          <p:cNvPicPr>
            <a:picLocks noChangeAspect="1"/>
          </p:cNvPicPr>
          <p:nvPr/>
        </p:nvPicPr>
        <p:blipFill>
          <a:blip r:embed="rId2"/>
          <a:srcRect t="19385" b="19385"/>
          <a:stretch>
            <a:fillRect/>
          </a:stretch>
        </p:blipFill>
        <p:spPr>
          <a:xfrm>
            <a:off x="943519" y="5736020"/>
            <a:ext cx="872876" cy="605105"/>
          </a:xfrm>
          <a:prstGeom prst="rect">
            <a:avLst/>
          </a:prstGeom>
        </p:spPr>
      </p:pic>
    </p:spTree>
    <p:extLst>
      <p:ext uri="{BB962C8B-B14F-4D97-AF65-F5344CB8AC3E}">
        <p14:creationId xmlns:p14="http://schemas.microsoft.com/office/powerpoint/2010/main" val="1984231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F39A-E118-43F8-815F-43859C4AC7C8}"/>
              </a:ext>
            </a:extLst>
          </p:cNvPr>
          <p:cNvSpPr>
            <a:spLocks noGrp="1"/>
          </p:cNvSpPr>
          <p:nvPr>
            <p:ph type="title"/>
          </p:nvPr>
        </p:nvSpPr>
        <p:spPr/>
        <p:txBody>
          <a:bodyPr/>
          <a:lstStyle/>
          <a:p>
            <a:r>
              <a:rPr lang="en-US" dirty="0"/>
              <a:t>SOLUTION</a:t>
            </a:r>
            <a:br>
              <a:rPr lang="en-US" dirty="0"/>
            </a:br>
            <a:r>
              <a:rPr lang="en-US" i="1" dirty="0"/>
              <a:t>Advanced Analytics</a:t>
            </a:r>
            <a:endParaRPr lang="ru-RU" i="1" dirty="0"/>
          </a:p>
        </p:txBody>
      </p:sp>
      <p:sp>
        <p:nvSpPr>
          <p:cNvPr id="5" name="Content Placeholder 4">
            <a:extLst>
              <a:ext uri="{FF2B5EF4-FFF2-40B4-BE49-F238E27FC236}">
                <a16:creationId xmlns:a16="http://schemas.microsoft.com/office/drawing/2014/main" id="{00CF1DCA-E4B9-4FEB-8B5A-00A83758B771}"/>
              </a:ext>
            </a:extLst>
          </p:cNvPr>
          <p:cNvSpPr>
            <a:spLocks noGrp="1"/>
          </p:cNvSpPr>
          <p:nvPr>
            <p:ph idx="1"/>
          </p:nvPr>
        </p:nvSpPr>
        <p:spPr/>
        <p:txBody>
          <a:bodyPr>
            <a:normAutofit fontScale="92500" lnSpcReduction="20000"/>
          </a:bodyPr>
          <a:lstStyle/>
          <a:p>
            <a:r>
              <a:rPr lang="en-US" dirty="0"/>
              <a:t>R</a:t>
            </a:r>
          </a:p>
          <a:p>
            <a:pPr lvl="1"/>
            <a:r>
              <a:rPr lang="en-US" dirty="0"/>
              <a:t>Open-source library packages used:</a:t>
            </a:r>
          </a:p>
          <a:p>
            <a:pPr marL="573300" lvl="2" indent="-342900"/>
            <a:r>
              <a:rPr lang="en-US" dirty="0"/>
              <a:t>	</a:t>
            </a:r>
            <a:r>
              <a:rPr lang="en-US" dirty="0" err="1"/>
              <a:t>plyr</a:t>
            </a:r>
            <a:endParaRPr lang="en-US" dirty="0"/>
          </a:p>
          <a:p>
            <a:pPr marL="573300" lvl="2" indent="-342900"/>
            <a:r>
              <a:rPr lang="en-US" dirty="0"/>
              <a:t>	</a:t>
            </a:r>
            <a:r>
              <a:rPr lang="en-US" dirty="0" err="1"/>
              <a:t>tidyr</a:t>
            </a:r>
            <a:endParaRPr lang="en-US" dirty="0"/>
          </a:p>
          <a:p>
            <a:pPr marL="573300" lvl="2" indent="-342900"/>
            <a:r>
              <a:rPr lang="en-US" dirty="0"/>
              <a:t>	</a:t>
            </a:r>
            <a:r>
              <a:rPr lang="en-US" dirty="0" err="1"/>
              <a:t>dplyr</a:t>
            </a:r>
            <a:endParaRPr lang="en-US" dirty="0"/>
          </a:p>
          <a:p>
            <a:pPr marL="573300" lvl="2" indent="-342900"/>
            <a:r>
              <a:rPr lang="en-US" dirty="0"/>
              <a:t>	base</a:t>
            </a:r>
          </a:p>
          <a:p>
            <a:pPr marL="573300" lvl="2" indent="-342900"/>
            <a:r>
              <a:rPr lang="en-US" dirty="0"/>
              <a:t>	ggplot2</a:t>
            </a:r>
          </a:p>
          <a:p>
            <a:pPr lvl="2" indent="0">
              <a:buNone/>
            </a:pPr>
            <a:endParaRPr lang="en-US" dirty="0"/>
          </a:p>
          <a:p>
            <a:r>
              <a:rPr lang="en-US" dirty="0"/>
              <a:t>Tableau</a:t>
            </a:r>
          </a:p>
          <a:p>
            <a:pPr marL="1800" indent="0">
              <a:buNone/>
            </a:pPr>
            <a:endParaRPr lang="ru-RU" dirty="0"/>
          </a:p>
        </p:txBody>
      </p:sp>
      <p:pic>
        <p:nvPicPr>
          <p:cNvPr id="8" name="Picture Placeholder 7" descr="Company logo">
            <a:extLst>
              <a:ext uri="{FF2B5EF4-FFF2-40B4-BE49-F238E27FC236}">
                <a16:creationId xmlns:a16="http://schemas.microsoft.com/office/drawing/2014/main" id="{70AD00E5-DB51-48B6-BBD8-998B937D358B}"/>
              </a:ext>
            </a:extLst>
          </p:cNvPr>
          <p:cNvPicPr>
            <a:picLocks noGrp="1" noChangeAspect="1"/>
          </p:cNvPicPr>
          <p:nvPr>
            <p:ph type="pic" sz="quarter" idx="45"/>
          </p:nvPr>
        </p:nvPicPr>
        <p:blipFill>
          <a:blip r:embed="rId2">
            <a:extLst>
              <a:ext uri="{96DAC541-7B7A-43D3-8B79-37D633B846F1}">
                <asvg:svgBlip xmlns:asvg="http://schemas.microsoft.com/office/drawing/2016/SVG/main" r:embed="rId3"/>
              </a:ext>
            </a:extLst>
          </a:blip>
          <a:srcRect t="655" b="655"/>
          <a:stretch>
            <a:fillRect/>
          </a:stretch>
        </p:blipFill>
        <p:spPr/>
      </p:pic>
      <p:sp>
        <p:nvSpPr>
          <p:cNvPr id="3" name="Slide Number Placeholder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a:lstStyle/>
          <a:p>
            <a:r>
              <a:rPr lang="en-US" dirty="0"/>
              <a:t>0</a:t>
            </a:r>
            <a:fld id="{F470E458-E7C2-4395-B75D-476A174CEE45}" type="slidenum">
              <a:rPr lang="ru-RU" smtClean="0"/>
              <a:pPr/>
              <a:t>5</a:t>
            </a:fld>
            <a:endParaRPr lang="ru-RU" dirty="0"/>
          </a:p>
        </p:txBody>
      </p:sp>
      <p:pic>
        <p:nvPicPr>
          <p:cNvPr id="6" name="Picture Placeholder 10">
            <a:extLst>
              <a:ext uri="{FF2B5EF4-FFF2-40B4-BE49-F238E27FC236}">
                <a16:creationId xmlns:a16="http://schemas.microsoft.com/office/drawing/2014/main" id="{D671853C-B259-4E1E-A96C-04200CFAEDAA}"/>
              </a:ext>
            </a:extLst>
          </p:cNvPr>
          <p:cNvPicPr>
            <a:picLocks noChangeAspect="1"/>
          </p:cNvPicPr>
          <p:nvPr/>
        </p:nvPicPr>
        <p:blipFill>
          <a:blip r:embed="rId4"/>
          <a:srcRect t="19385" b="19385"/>
          <a:stretch>
            <a:fillRect/>
          </a:stretch>
        </p:blipFill>
        <p:spPr>
          <a:xfrm>
            <a:off x="943519" y="5736020"/>
            <a:ext cx="872876" cy="605105"/>
          </a:xfrm>
          <a:prstGeom prst="rect">
            <a:avLst/>
          </a:prstGeom>
        </p:spPr>
      </p:pic>
    </p:spTree>
    <p:extLst>
      <p:ext uri="{BB962C8B-B14F-4D97-AF65-F5344CB8AC3E}">
        <p14:creationId xmlns:p14="http://schemas.microsoft.com/office/powerpoint/2010/main" val="270433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81B0-2191-45BC-9905-2E1C78EB939C}"/>
              </a:ext>
            </a:extLst>
          </p:cNvPr>
          <p:cNvSpPr>
            <a:spLocks noGrp="1"/>
          </p:cNvSpPr>
          <p:nvPr>
            <p:ph type="title"/>
          </p:nvPr>
        </p:nvSpPr>
        <p:spPr>
          <a:xfrm>
            <a:off x="838200" y="189314"/>
            <a:ext cx="10515600" cy="856343"/>
          </a:xfrm>
        </p:spPr>
        <p:txBody>
          <a:bodyPr/>
          <a:lstStyle/>
          <a:p>
            <a:r>
              <a:rPr lang="en-US" dirty="0"/>
              <a:t>Results</a:t>
            </a:r>
            <a:endParaRPr lang="ru-RU" dirty="0"/>
          </a:p>
        </p:txBody>
      </p:sp>
      <p:sp>
        <p:nvSpPr>
          <p:cNvPr id="8" name="Subtitle 7">
            <a:extLst>
              <a:ext uri="{FF2B5EF4-FFF2-40B4-BE49-F238E27FC236}">
                <a16:creationId xmlns:a16="http://schemas.microsoft.com/office/drawing/2014/main" id="{FF3B8616-1339-49B7-9484-5BA1C898AEAA}"/>
              </a:ext>
            </a:extLst>
          </p:cNvPr>
          <p:cNvSpPr>
            <a:spLocks noGrp="1"/>
          </p:cNvSpPr>
          <p:nvPr>
            <p:ph type="subTitle" idx="15"/>
          </p:nvPr>
        </p:nvSpPr>
        <p:spPr>
          <a:xfrm>
            <a:off x="1009659" y="1045657"/>
            <a:ext cx="10515600" cy="526312"/>
          </a:xfrm>
        </p:spPr>
        <p:txBody>
          <a:bodyPr>
            <a:normAutofit/>
          </a:bodyPr>
          <a:lstStyle/>
          <a:p>
            <a:r>
              <a:rPr lang="en-US" dirty="0"/>
              <a:t>“Let Data Lead the Way”</a:t>
            </a:r>
          </a:p>
        </p:txBody>
      </p:sp>
      <p:pic>
        <p:nvPicPr>
          <p:cNvPr id="21" name="Picture Placeholder 20" descr="Glass icon">
            <a:extLst>
              <a:ext uri="{FF2B5EF4-FFF2-40B4-BE49-F238E27FC236}">
                <a16:creationId xmlns:a16="http://schemas.microsoft.com/office/drawing/2014/main" id="{5210F475-2002-4AE9-A0FF-DCBCA11294CF}"/>
              </a:ext>
            </a:extLst>
          </p:cNvPr>
          <p:cNvPicPr>
            <a:picLocks noGrp="1" noChangeAspect="1"/>
          </p:cNvPicPr>
          <p:nvPr>
            <p:ph type="pic" sz="quarter" idx="4294967295"/>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9659" y="2174845"/>
            <a:ext cx="504000" cy="504000"/>
          </a:xfrm>
        </p:spPr>
      </p:pic>
      <p:sp>
        <p:nvSpPr>
          <p:cNvPr id="10" name="Text Placeholder 9">
            <a:extLst>
              <a:ext uri="{FF2B5EF4-FFF2-40B4-BE49-F238E27FC236}">
                <a16:creationId xmlns:a16="http://schemas.microsoft.com/office/drawing/2014/main" id="{CB8C2489-4C28-4A80-9F6E-875452B0C83B}"/>
              </a:ext>
            </a:extLst>
          </p:cNvPr>
          <p:cNvSpPr>
            <a:spLocks noGrp="1"/>
          </p:cNvSpPr>
          <p:nvPr>
            <p:ph type="body" sz="quarter" idx="49"/>
          </p:nvPr>
        </p:nvSpPr>
        <p:spPr>
          <a:xfrm>
            <a:off x="1630819" y="2006387"/>
            <a:ext cx="3775075" cy="343264"/>
          </a:xfrm>
        </p:spPr>
        <p:txBody>
          <a:bodyPr/>
          <a:lstStyle/>
          <a:p>
            <a:r>
              <a:rPr lang="en-US" dirty="0"/>
              <a:t>Breweries in the States</a:t>
            </a:r>
            <a:endParaRPr lang="ru-RU" dirty="0"/>
          </a:p>
        </p:txBody>
      </p:sp>
      <p:sp>
        <p:nvSpPr>
          <p:cNvPr id="9" name="Text Placeholder 8">
            <a:extLst>
              <a:ext uri="{FF2B5EF4-FFF2-40B4-BE49-F238E27FC236}">
                <a16:creationId xmlns:a16="http://schemas.microsoft.com/office/drawing/2014/main" id="{DDC39B62-BE54-415D-91D1-F2917B1B10B8}"/>
              </a:ext>
            </a:extLst>
          </p:cNvPr>
          <p:cNvSpPr>
            <a:spLocks noGrp="1"/>
          </p:cNvSpPr>
          <p:nvPr>
            <p:ph type="body" sz="quarter" idx="48"/>
          </p:nvPr>
        </p:nvSpPr>
        <p:spPr>
          <a:xfrm>
            <a:off x="1630819" y="2363439"/>
            <a:ext cx="3775075" cy="835297"/>
          </a:xfrm>
        </p:spPr>
        <p:txBody>
          <a:bodyPr/>
          <a:lstStyle/>
          <a:p>
            <a:r>
              <a:rPr lang="en-US" dirty="0"/>
              <a:t>How many breweries are present in each state?</a:t>
            </a:r>
          </a:p>
        </p:txBody>
      </p:sp>
      <p:sp>
        <p:nvSpPr>
          <p:cNvPr id="14" name="Text Placeholder 13">
            <a:extLst>
              <a:ext uri="{FF2B5EF4-FFF2-40B4-BE49-F238E27FC236}">
                <a16:creationId xmlns:a16="http://schemas.microsoft.com/office/drawing/2014/main" id="{E6642833-0C4D-49DE-99DB-E59E9EE7BE48}"/>
              </a:ext>
            </a:extLst>
          </p:cNvPr>
          <p:cNvSpPr>
            <a:spLocks noGrp="1"/>
          </p:cNvSpPr>
          <p:nvPr>
            <p:ph type="body" sz="quarter" idx="53"/>
          </p:nvPr>
        </p:nvSpPr>
        <p:spPr>
          <a:xfrm>
            <a:off x="7122858" y="2006387"/>
            <a:ext cx="3775075" cy="343264"/>
          </a:xfrm>
        </p:spPr>
        <p:txBody>
          <a:bodyPr/>
          <a:lstStyle/>
          <a:p>
            <a:r>
              <a:rPr lang="en-US" dirty="0"/>
              <a:t>Data Snap-Shot</a:t>
            </a:r>
            <a:endParaRPr lang="ru-RU" dirty="0"/>
          </a:p>
        </p:txBody>
      </p:sp>
      <p:sp>
        <p:nvSpPr>
          <p:cNvPr id="13" name="Text Placeholder 12">
            <a:extLst>
              <a:ext uri="{FF2B5EF4-FFF2-40B4-BE49-F238E27FC236}">
                <a16:creationId xmlns:a16="http://schemas.microsoft.com/office/drawing/2014/main" id="{6999C6DE-C119-420D-988D-0EA1E658703C}"/>
              </a:ext>
            </a:extLst>
          </p:cNvPr>
          <p:cNvSpPr>
            <a:spLocks noGrp="1"/>
          </p:cNvSpPr>
          <p:nvPr>
            <p:ph type="body" sz="quarter" idx="52"/>
          </p:nvPr>
        </p:nvSpPr>
        <p:spPr>
          <a:xfrm>
            <a:off x="7122858" y="2363439"/>
            <a:ext cx="3775075" cy="835297"/>
          </a:xfrm>
        </p:spPr>
        <p:txBody>
          <a:bodyPr>
            <a:normAutofit fontScale="92500"/>
          </a:bodyPr>
          <a:lstStyle/>
          <a:p>
            <a:r>
              <a:rPr lang="en-US" dirty="0"/>
              <a:t>Merge beer data with the breweries data. Print the first 6 observations and the last six observations to check the merged file.</a:t>
            </a:r>
          </a:p>
        </p:txBody>
      </p:sp>
      <p:sp>
        <p:nvSpPr>
          <p:cNvPr id="12" name="Text Placeholder 11">
            <a:extLst>
              <a:ext uri="{FF2B5EF4-FFF2-40B4-BE49-F238E27FC236}">
                <a16:creationId xmlns:a16="http://schemas.microsoft.com/office/drawing/2014/main" id="{4C6C93ED-5B50-4336-9413-22836A56194D}"/>
              </a:ext>
            </a:extLst>
          </p:cNvPr>
          <p:cNvSpPr>
            <a:spLocks noGrp="1"/>
          </p:cNvSpPr>
          <p:nvPr>
            <p:ph type="body" sz="quarter" idx="51"/>
          </p:nvPr>
        </p:nvSpPr>
        <p:spPr>
          <a:xfrm>
            <a:off x="1630819" y="3257368"/>
            <a:ext cx="3775075" cy="343264"/>
          </a:xfrm>
        </p:spPr>
        <p:txBody>
          <a:bodyPr/>
          <a:lstStyle/>
          <a:p>
            <a:r>
              <a:rPr lang="en-US" dirty="0"/>
              <a:t>Data Quality</a:t>
            </a:r>
            <a:endParaRPr lang="ru-RU" dirty="0"/>
          </a:p>
        </p:txBody>
      </p:sp>
      <p:sp>
        <p:nvSpPr>
          <p:cNvPr id="11" name="Text Placeholder 10">
            <a:extLst>
              <a:ext uri="{FF2B5EF4-FFF2-40B4-BE49-F238E27FC236}">
                <a16:creationId xmlns:a16="http://schemas.microsoft.com/office/drawing/2014/main" id="{15E286E8-3B5C-407E-B8B8-7B5B8E300465}"/>
              </a:ext>
            </a:extLst>
          </p:cNvPr>
          <p:cNvSpPr>
            <a:spLocks noGrp="1"/>
          </p:cNvSpPr>
          <p:nvPr>
            <p:ph type="body" sz="quarter" idx="50"/>
          </p:nvPr>
        </p:nvSpPr>
        <p:spPr>
          <a:xfrm>
            <a:off x="1630819" y="3614420"/>
            <a:ext cx="3775075" cy="835297"/>
          </a:xfrm>
        </p:spPr>
        <p:txBody>
          <a:bodyPr/>
          <a:lstStyle/>
          <a:p>
            <a:r>
              <a:rPr lang="en-US" dirty="0"/>
              <a:t>Report the number of NA's in each column.</a:t>
            </a:r>
          </a:p>
        </p:txBody>
      </p:sp>
      <p:sp>
        <p:nvSpPr>
          <p:cNvPr id="16" name="Text Placeholder 15">
            <a:extLst>
              <a:ext uri="{FF2B5EF4-FFF2-40B4-BE49-F238E27FC236}">
                <a16:creationId xmlns:a16="http://schemas.microsoft.com/office/drawing/2014/main" id="{B11A4B33-5F58-4E10-89D9-517850C8BD8F}"/>
              </a:ext>
            </a:extLst>
          </p:cNvPr>
          <p:cNvSpPr>
            <a:spLocks noGrp="1"/>
          </p:cNvSpPr>
          <p:nvPr>
            <p:ph type="body" sz="quarter" idx="55"/>
          </p:nvPr>
        </p:nvSpPr>
        <p:spPr>
          <a:xfrm>
            <a:off x="7122858" y="3257368"/>
            <a:ext cx="3775075" cy="343264"/>
          </a:xfrm>
        </p:spPr>
        <p:txBody>
          <a:bodyPr/>
          <a:lstStyle/>
          <a:p>
            <a:r>
              <a:rPr lang="en-US" dirty="0"/>
              <a:t>ABV/IBU</a:t>
            </a:r>
            <a:endParaRPr lang="ru-RU" dirty="0"/>
          </a:p>
        </p:txBody>
      </p:sp>
      <p:sp>
        <p:nvSpPr>
          <p:cNvPr id="15" name="Text Placeholder 14">
            <a:extLst>
              <a:ext uri="{FF2B5EF4-FFF2-40B4-BE49-F238E27FC236}">
                <a16:creationId xmlns:a16="http://schemas.microsoft.com/office/drawing/2014/main" id="{CAFB2275-61A3-4A9B-B84E-FFDA44EEAA04}"/>
              </a:ext>
            </a:extLst>
          </p:cNvPr>
          <p:cNvSpPr>
            <a:spLocks noGrp="1"/>
          </p:cNvSpPr>
          <p:nvPr>
            <p:ph type="body" sz="quarter" idx="54"/>
          </p:nvPr>
        </p:nvSpPr>
        <p:spPr>
          <a:xfrm>
            <a:off x="7122858" y="3614420"/>
            <a:ext cx="3775075" cy="835297"/>
          </a:xfrm>
        </p:spPr>
        <p:txBody>
          <a:bodyPr/>
          <a:lstStyle/>
          <a:p>
            <a:r>
              <a:rPr lang="en-US" dirty="0"/>
              <a:t>Compute the median alcohol content and international bitterness unit for each state. (bar chart)</a:t>
            </a:r>
          </a:p>
        </p:txBody>
      </p:sp>
      <p:sp>
        <p:nvSpPr>
          <p:cNvPr id="3" name="Slide Number Placeholder 2">
            <a:extLst>
              <a:ext uri="{FF2B5EF4-FFF2-40B4-BE49-F238E27FC236}">
                <a16:creationId xmlns:a16="http://schemas.microsoft.com/office/drawing/2014/main" id="{B6128D86-6A24-4EED-BF70-9F13E0CE27F5}"/>
              </a:ext>
            </a:extLst>
          </p:cNvPr>
          <p:cNvSpPr>
            <a:spLocks noGrp="1"/>
          </p:cNvSpPr>
          <p:nvPr>
            <p:ph type="sldNum" sz="quarter" idx="12"/>
          </p:nvPr>
        </p:nvSpPr>
        <p:spPr>
          <a:xfrm>
            <a:off x="11042882" y="5976001"/>
            <a:ext cx="366756" cy="365125"/>
          </a:xfrm>
        </p:spPr>
        <p:txBody>
          <a:bodyPr/>
          <a:lstStyle/>
          <a:p>
            <a:r>
              <a:rPr lang="en-US" dirty="0"/>
              <a:t>0</a:t>
            </a:r>
            <a:fld id="{F470E458-E7C2-4395-B75D-476A174CEE45}" type="slidenum">
              <a:rPr lang="ru-RU" smtClean="0"/>
              <a:t>6</a:t>
            </a:fld>
            <a:endParaRPr lang="ru-RU" dirty="0"/>
          </a:p>
        </p:txBody>
      </p:sp>
      <p:pic>
        <p:nvPicPr>
          <p:cNvPr id="18" name="Picture Placeholder 10">
            <a:extLst>
              <a:ext uri="{FF2B5EF4-FFF2-40B4-BE49-F238E27FC236}">
                <a16:creationId xmlns:a16="http://schemas.microsoft.com/office/drawing/2014/main" id="{673D6CEA-8701-421C-8EA4-1966E505CECD}"/>
              </a:ext>
            </a:extLst>
          </p:cNvPr>
          <p:cNvPicPr>
            <a:picLocks noChangeAspect="1"/>
          </p:cNvPicPr>
          <p:nvPr/>
        </p:nvPicPr>
        <p:blipFill>
          <a:blip r:embed="rId4"/>
          <a:srcRect t="19385" b="19385"/>
          <a:stretch>
            <a:fillRect/>
          </a:stretch>
        </p:blipFill>
        <p:spPr>
          <a:xfrm>
            <a:off x="9319874" y="6063581"/>
            <a:ext cx="872876" cy="605105"/>
          </a:xfrm>
          <a:prstGeom prst="rect">
            <a:avLst/>
          </a:prstGeom>
        </p:spPr>
      </p:pic>
      <p:sp>
        <p:nvSpPr>
          <p:cNvPr id="22" name="Text Placeholder 11">
            <a:extLst>
              <a:ext uri="{FF2B5EF4-FFF2-40B4-BE49-F238E27FC236}">
                <a16:creationId xmlns:a16="http://schemas.microsoft.com/office/drawing/2014/main" id="{A1681CF8-47DD-4D40-9B6B-138D2AE01304}"/>
              </a:ext>
            </a:extLst>
          </p:cNvPr>
          <p:cNvSpPr txBox="1">
            <a:spLocks/>
          </p:cNvSpPr>
          <p:nvPr/>
        </p:nvSpPr>
        <p:spPr>
          <a:xfrm>
            <a:off x="1645821" y="4390744"/>
            <a:ext cx="377507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Points</a:t>
            </a:r>
            <a:endParaRPr lang="ru-RU" dirty="0"/>
          </a:p>
        </p:txBody>
      </p:sp>
      <p:sp>
        <p:nvSpPr>
          <p:cNvPr id="24" name="Text Placeholder 10">
            <a:extLst>
              <a:ext uri="{FF2B5EF4-FFF2-40B4-BE49-F238E27FC236}">
                <a16:creationId xmlns:a16="http://schemas.microsoft.com/office/drawing/2014/main" id="{DAFFB709-4594-4B16-9985-31BAF1963ED8}"/>
              </a:ext>
            </a:extLst>
          </p:cNvPr>
          <p:cNvSpPr txBox="1">
            <a:spLocks/>
          </p:cNvSpPr>
          <p:nvPr/>
        </p:nvSpPr>
        <p:spPr>
          <a:xfrm>
            <a:off x="1645821" y="4747796"/>
            <a:ext cx="3775075" cy="8352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Which state has the maximum alcoholic (ABV) beer? Which state has the most bitter (IBU) beer?</a:t>
            </a:r>
          </a:p>
        </p:txBody>
      </p:sp>
      <p:sp>
        <p:nvSpPr>
          <p:cNvPr id="28" name="Text Placeholder 15">
            <a:extLst>
              <a:ext uri="{FF2B5EF4-FFF2-40B4-BE49-F238E27FC236}">
                <a16:creationId xmlns:a16="http://schemas.microsoft.com/office/drawing/2014/main" id="{F88E8818-FC17-40AE-80EB-9A003AA5957D}"/>
              </a:ext>
            </a:extLst>
          </p:cNvPr>
          <p:cNvSpPr txBox="1">
            <a:spLocks/>
          </p:cNvSpPr>
          <p:nvPr/>
        </p:nvSpPr>
        <p:spPr>
          <a:xfrm>
            <a:off x="7107856" y="4374677"/>
            <a:ext cx="377507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ABV Statistics</a:t>
            </a:r>
            <a:endParaRPr lang="ru-RU" dirty="0"/>
          </a:p>
        </p:txBody>
      </p:sp>
      <p:sp>
        <p:nvSpPr>
          <p:cNvPr id="29" name="Text Placeholder 14">
            <a:extLst>
              <a:ext uri="{FF2B5EF4-FFF2-40B4-BE49-F238E27FC236}">
                <a16:creationId xmlns:a16="http://schemas.microsoft.com/office/drawing/2014/main" id="{DC7BDDCE-EB21-44A2-B37B-CF21E80E37AA}"/>
              </a:ext>
            </a:extLst>
          </p:cNvPr>
          <p:cNvSpPr txBox="1">
            <a:spLocks/>
          </p:cNvSpPr>
          <p:nvPr/>
        </p:nvSpPr>
        <p:spPr>
          <a:xfrm>
            <a:off x="7026420" y="4774197"/>
            <a:ext cx="3775075" cy="8352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Summary statistics for the ABV variable.</a:t>
            </a:r>
          </a:p>
        </p:txBody>
      </p:sp>
      <p:sp>
        <p:nvSpPr>
          <p:cNvPr id="31" name="Text Placeholder 11">
            <a:extLst>
              <a:ext uri="{FF2B5EF4-FFF2-40B4-BE49-F238E27FC236}">
                <a16:creationId xmlns:a16="http://schemas.microsoft.com/office/drawing/2014/main" id="{4EE51388-286D-4EEC-83C6-E483F20C1534}"/>
              </a:ext>
            </a:extLst>
          </p:cNvPr>
          <p:cNvSpPr txBox="1">
            <a:spLocks/>
          </p:cNvSpPr>
          <p:nvPr/>
        </p:nvSpPr>
        <p:spPr>
          <a:xfrm>
            <a:off x="1626549" y="5553924"/>
            <a:ext cx="377507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Relationship</a:t>
            </a:r>
            <a:endParaRPr lang="ru-RU" dirty="0"/>
          </a:p>
        </p:txBody>
      </p:sp>
      <p:sp>
        <p:nvSpPr>
          <p:cNvPr id="32" name="Text Placeholder 10">
            <a:extLst>
              <a:ext uri="{FF2B5EF4-FFF2-40B4-BE49-F238E27FC236}">
                <a16:creationId xmlns:a16="http://schemas.microsoft.com/office/drawing/2014/main" id="{F3CA2777-9BAE-4ABF-B661-EBA33F683CFB}"/>
              </a:ext>
            </a:extLst>
          </p:cNvPr>
          <p:cNvSpPr txBox="1">
            <a:spLocks/>
          </p:cNvSpPr>
          <p:nvPr/>
        </p:nvSpPr>
        <p:spPr>
          <a:xfrm>
            <a:off x="1592682" y="5910976"/>
            <a:ext cx="3775075" cy="8352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there an apparent relationship between the bitterness of the beer and its alcoholic content? (scatter plot)</a:t>
            </a:r>
          </a:p>
        </p:txBody>
      </p:sp>
      <p:pic>
        <p:nvPicPr>
          <p:cNvPr id="34" name="Picture Placeholder 20" descr="Glass icon">
            <a:extLst>
              <a:ext uri="{FF2B5EF4-FFF2-40B4-BE49-F238E27FC236}">
                <a16:creationId xmlns:a16="http://schemas.microsoft.com/office/drawing/2014/main" id="{7D509AC5-443B-495E-A8CF-F5964CE0F3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3318" y="5578691"/>
            <a:ext cx="504000" cy="504000"/>
          </a:xfrm>
          <a:prstGeom prst="rect">
            <a:avLst/>
          </a:prstGeom>
        </p:spPr>
      </p:pic>
      <p:pic>
        <p:nvPicPr>
          <p:cNvPr id="35" name="Picture Placeholder 20" descr="Glass icon">
            <a:extLst>
              <a:ext uri="{FF2B5EF4-FFF2-40B4-BE49-F238E27FC236}">
                <a16:creationId xmlns:a16="http://schemas.microsoft.com/office/drawing/2014/main" id="{962041DD-E93F-42D5-A9F6-B0E4DA302C7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9659" y="3314975"/>
            <a:ext cx="504000" cy="504000"/>
          </a:xfrm>
          <a:prstGeom prst="rect">
            <a:avLst/>
          </a:prstGeom>
        </p:spPr>
      </p:pic>
      <p:pic>
        <p:nvPicPr>
          <p:cNvPr id="36" name="Picture Placeholder 20" descr="Glass icon">
            <a:extLst>
              <a:ext uri="{FF2B5EF4-FFF2-40B4-BE49-F238E27FC236}">
                <a16:creationId xmlns:a16="http://schemas.microsoft.com/office/drawing/2014/main" id="{AF4B673E-8A7A-410D-9273-59BB8A6FEEB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1009659" y="4495796"/>
            <a:ext cx="504000" cy="504000"/>
          </a:xfrm>
          <a:prstGeom prst="rect">
            <a:avLst/>
          </a:prstGeom>
        </p:spPr>
      </p:pic>
      <p:pic>
        <p:nvPicPr>
          <p:cNvPr id="37" name="Picture Placeholder 20" descr="Glass icon">
            <a:extLst>
              <a:ext uri="{FF2B5EF4-FFF2-40B4-BE49-F238E27FC236}">
                <a16:creationId xmlns:a16="http://schemas.microsoft.com/office/drawing/2014/main" id="{B3126899-4A34-46EF-AB67-EAF0B7F5A78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6622508" y="4624360"/>
            <a:ext cx="504000" cy="504000"/>
          </a:xfrm>
          <a:prstGeom prst="rect">
            <a:avLst/>
          </a:prstGeom>
        </p:spPr>
      </p:pic>
      <p:pic>
        <p:nvPicPr>
          <p:cNvPr id="38" name="Picture Placeholder 20" descr="Glass icon">
            <a:extLst>
              <a:ext uri="{FF2B5EF4-FFF2-40B4-BE49-F238E27FC236}">
                <a16:creationId xmlns:a16="http://schemas.microsoft.com/office/drawing/2014/main" id="{751AB671-D5B9-48E7-83FB-173E95C16DC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6618858" y="3324288"/>
            <a:ext cx="504000" cy="504000"/>
          </a:xfrm>
          <a:prstGeom prst="rect">
            <a:avLst/>
          </a:prstGeom>
        </p:spPr>
      </p:pic>
      <p:pic>
        <p:nvPicPr>
          <p:cNvPr id="39" name="Picture Placeholder 20" descr="Glass icon">
            <a:extLst>
              <a:ext uri="{FF2B5EF4-FFF2-40B4-BE49-F238E27FC236}">
                <a16:creationId xmlns:a16="http://schemas.microsoft.com/office/drawing/2014/main" id="{AC75DF49-F1E7-43FE-80DB-435A5BFCF7B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6449" t="-20014" r="-56449" b="-26812"/>
          <a:stretch/>
        </p:blipFill>
        <p:spPr>
          <a:xfrm>
            <a:off x="6618858" y="2177401"/>
            <a:ext cx="504000" cy="504000"/>
          </a:xfrm>
          <a:prstGeom prst="rect">
            <a:avLst/>
          </a:prstGeom>
        </p:spPr>
      </p:pic>
    </p:spTree>
    <p:extLst>
      <p:ext uri="{BB962C8B-B14F-4D97-AF65-F5344CB8AC3E}">
        <p14:creationId xmlns:p14="http://schemas.microsoft.com/office/powerpoint/2010/main" val="316191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5C00-35B2-4EDF-A1C2-3625EED6D053}"/>
              </a:ext>
            </a:extLst>
          </p:cNvPr>
          <p:cNvSpPr>
            <a:spLocks noGrp="1"/>
          </p:cNvSpPr>
          <p:nvPr>
            <p:ph type="title"/>
          </p:nvPr>
        </p:nvSpPr>
        <p:spPr>
          <a:xfrm>
            <a:off x="838206" y="620867"/>
            <a:ext cx="10515600" cy="856343"/>
          </a:xfrm>
        </p:spPr>
        <p:txBody>
          <a:bodyPr/>
          <a:lstStyle/>
          <a:p>
            <a:r>
              <a:rPr lang="en-US" dirty="0"/>
              <a:t>Definitions</a:t>
            </a:r>
          </a:p>
        </p:txBody>
      </p:sp>
      <p:sp>
        <p:nvSpPr>
          <p:cNvPr id="3" name="Slide Number Placeholder 2">
            <a:extLst>
              <a:ext uri="{FF2B5EF4-FFF2-40B4-BE49-F238E27FC236}">
                <a16:creationId xmlns:a16="http://schemas.microsoft.com/office/drawing/2014/main" id="{B3BAACC2-18DB-41E5-A18E-1BB2C503943A}"/>
              </a:ext>
            </a:extLst>
          </p:cNvPr>
          <p:cNvSpPr>
            <a:spLocks noGrp="1"/>
          </p:cNvSpPr>
          <p:nvPr>
            <p:ph type="sldNum" sz="quarter" idx="12"/>
          </p:nvPr>
        </p:nvSpPr>
        <p:spPr/>
        <p:txBody>
          <a:bodyPr/>
          <a:lstStyle/>
          <a:p>
            <a:fld id="{F470E458-E7C2-4395-B75D-476A174CEE45}" type="slidenum">
              <a:rPr lang="ru-RU" smtClean="0"/>
              <a:t>7</a:t>
            </a:fld>
            <a:endParaRPr lang="ru-RU"/>
          </a:p>
        </p:txBody>
      </p:sp>
      <p:sp>
        <p:nvSpPr>
          <p:cNvPr id="9" name="Text Placeholder 8">
            <a:extLst>
              <a:ext uri="{FF2B5EF4-FFF2-40B4-BE49-F238E27FC236}">
                <a16:creationId xmlns:a16="http://schemas.microsoft.com/office/drawing/2014/main" id="{92C33D10-50E6-4A77-B31C-8CB335AF311D}"/>
              </a:ext>
            </a:extLst>
          </p:cNvPr>
          <p:cNvSpPr>
            <a:spLocks noGrp="1"/>
          </p:cNvSpPr>
          <p:nvPr>
            <p:ph type="body" sz="quarter" idx="48"/>
          </p:nvPr>
        </p:nvSpPr>
        <p:spPr>
          <a:xfrm>
            <a:off x="838206" y="2231951"/>
            <a:ext cx="9886238" cy="1385700"/>
          </a:xfrm>
        </p:spPr>
        <p:txBody>
          <a:bodyPr>
            <a:normAutofit/>
          </a:bodyPr>
          <a:lstStyle/>
          <a:p>
            <a:r>
              <a:rPr lang="en-US" dirty="0"/>
              <a:t>International Bitterness Units (IBUs): 1 bitterness unit = 1 milligram of isomerized (exposed to heat) hop alpha acids in one liter of beer. Can range from 0 (lowest—no bitterness) to above 100 IBUs. Usually the general population cannot perceive bitterness above or below a specific range of IBUs (said to be below 8 and above 80 IBUs by some sources). </a:t>
            </a:r>
          </a:p>
        </p:txBody>
      </p:sp>
      <p:sp>
        <p:nvSpPr>
          <p:cNvPr id="10" name="Text Placeholder 9">
            <a:extLst>
              <a:ext uri="{FF2B5EF4-FFF2-40B4-BE49-F238E27FC236}">
                <a16:creationId xmlns:a16="http://schemas.microsoft.com/office/drawing/2014/main" id="{B4FE1F0F-E60C-4A52-AF18-A9F6F66BED15}"/>
              </a:ext>
            </a:extLst>
          </p:cNvPr>
          <p:cNvSpPr>
            <a:spLocks noGrp="1"/>
          </p:cNvSpPr>
          <p:nvPr>
            <p:ph type="body" sz="quarter" idx="49"/>
          </p:nvPr>
        </p:nvSpPr>
        <p:spPr>
          <a:xfrm>
            <a:off x="377753" y="1698941"/>
            <a:ext cx="5232825" cy="343264"/>
          </a:xfrm>
        </p:spPr>
        <p:txBody>
          <a:bodyPr/>
          <a:lstStyle/>
          <a:p>
            <a:r>
              <a:rPr lang="en-US" dirty="0"/>
              <a:t>International Bitterness Units (IBUs):</a:t>
            </a:r>
          </a:p>
        </p:txBody>
      </p:sp>
      <p:sp>
        <p:nvSpPr>
          <p:cNvPr id="11" name="Text Placeholder 10">
            <a:extLst>
              <a:ext uri="{FF2B5EF4-FFF2-40B4-BE49-F238E27FC236}">
                <a16:creationId xmlns:a16="http://schemas.microsoft.com/office/drawing/2014/main" id="{61664030-28B3-41AC-A35A-2977C157EA26}"/>
              </a:ext>
            </a:extLst>
          </p:cNvPr>
          <p:cNvSpPr>
            <a:spLocks noGrp="1"/>
          </p:cNvSpPr>
          <p:nvPr>
            <p:ph type="body" sz="quarter" idx="50"/>
          </p:nvPr>
        </p:nvSpPr>
        <p:spPr>
          <a:xfrm>
            <a:off x="838206" y="4372392"/>
            <a:ext cx="9886238" cy="1181741"/>
          </a:xfrm>
        </p:spPr>
        <p:txBody>
          <a:bodyPr>
            <a:normAutofit/>
          </a:bodyPr>
          <a:lstStyle/>
          <a:p>
            <a:r>
              <a:rPr lang="en-US" dirty="0"/>
              <a:t> A measurement of the alcohol content in terms of the percentage volume of alcohol per volume of beer. Caution: This measurement is always higher than Alcohol by Weight (not included in this guide). To calculate the approximate volumetric alcohol content, subtract FG from OG and divide by 0.0075.</a:t>
            </a:r>
          </a:p>
        </p:txBody>
      </p:sp>
      <p:sp>
        <p:nvSpPr>
          <p:cNvPr id="12" name="Text Placeholder 11">
            <a:extLst>
              <a:ext uri="{FF2B5EF4-FFF2-40B4-BE49-F238E27FC236}">
                <a16:creationId xmlns:a16="http://schemas.microsoft.com/office/drawing/2014/main" id="{1148AE15-B3EB-4A3C-A169-060C35A93B20}"/>
              </a:ext>
            </a:extLst>
          </p:cNvPr>
          <p:cNvSpPr>
            <a:spLocks noGrp="1"/>
          </p:cNvSpPr>
          <p:nvPr>
            <p:ph type="body" sz="quarter" idx="51"/>
          </p:nvPr>
        </p:nvSpPr>
        <p:spPr>
          <a:xfrm>
            <a:off x="377753" y="3801822"/>
            <a:ext cx="3775075" cy="343264"/>
          </a:xfrm>
        </p:spPr>
        <p:txBody>
          <a:bodyPr/>
          <a:lstStyle/>
          <a:p>
            <a:r>
              <a:rPr lang="en-US" dirty="0"/>
              <a:t>Alcohol By Volume (ABV)</a:t>
            </a:r>
          </a:p>
        </p:txBody>
      </p:sp>
      <p:sp>
        <p:nvSpPr>
          <p:cNvPr id="18" name="Rectangle 17">
            <a:extLst>
              <a:ext uri="{FF2B5EF4-FFF2-40B4-BE49-F238E27FC236}">
                <a16:creationId xmlns:a16="http://schemas.microsoft.com/office/drawing/2014/main" id="{11F5BE31-C71A-4309-84DC-5FF18469DE9B}"/>
              </a:ext>
            </a:extLst>
          </p:cNvPr>
          <p:cNvSpPr/>
          <p:nvPr/>
        </p:nvSpPr>
        <p:spPr>
          <a:xfrm>
            <a:off x="377753" y="6341126"/>
            <a:ext cx="8529180" cy="246221"/>
          </a:xfrm>
          <a:prstGeom prst="rect">
            <a:avLst/>
          </a:prstGeom>
        </p:spPr>
        <p:txBody>
          <a:bodyPr wrap="square">
            <a:spAutoFit/>
          </a:bodyPr>
          <a:lstStyle/>
          <a:p>
            <a:r>
              <a:rPr lang="en-US" sz="1000" dirty="0"/>
              <a:t>https://www.craftbeer.com/wp-content/uploads/2014/12/craftbeerdotcom-beer-styles.pdf</a:t>
            </a:r>
          </a:p>
        </p:txBody>
      </p:sp>
    </p:spTree>
    <p:extLst>
      <p:ext uri="{BB962C8B-B14F-4D97-AF65-F5344CB8AC3E}">
        <p14:creationId xmlns:p14="http://schemas.microsoft.com/office/powerpoint/2010/main" val="135390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221CB8-5243-435C-8C27-24CD736ABF9B}"/>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8</a:t>
            </a:fld>
            <a:endParaRPr lang="ru-RU"/>
          </a:p>
        </p:txBody>
      </p:sp>
      <p:pic>
        <p:nvPicPr>
          <p:cNvPr id="2" name="Picture 1">
            <a:extLst>
              <a:ext uri="{FF2B5EF4-FFF2-40B4-BE49-F238E27FC236}">
                <a16:creationId xmlns:a16="http://schemas.microsoft.com/office/drawing/2014/main" id="{6CABDD87-4581-448A-8F7E-3E3902C5CBE4}"/>
              </a:ext>
            </a:extLst>
          </p:cNvPr>
          <p:cNvPicPr>
            <a:picLocks noChangeAspect="1"/>
          </p:cNvPicPr>
          <p:nvPr/>
        </p:nvPicPr>
        <p:blipFill>
          <a:blip r:embed="rId2"/>
          <a:stretch>
            <a:fillRect/>
          </a:stretch>
        </p:blipFill>
        <p:spPr>
          <a:xfrm>
            <a:off x="2509837" y="1604962"/>
            <a:ext cx="7172325" cy="3648075"/>
          </a:xfrm>
          <a:prstGeom prst="rect">
            <a:avLst/>
          </a:prstGeom>
        </p:spPr>
      </p:pic>
      <p:pic>
        <p:nvPicPr>
          <p:cNvPr id="4" name="Picture 3">
            <a:extLst>
              <a:ext uri="{FF2B5EF4-FFF2-40B4-BE49-F238E27FC236}">
                <a16:creationId xmlns:a16="http://schemas.microsoft.com/office/drawing/2014/main" id="{A26CF770-4B8E-46DD-8771-3FA7340F7476}"/>
              </a:ext>
            </a:extLst>
          </p:cNvPr>
          <p:cNvPicPr>
            <a:picLocks noChangeAspect="1"/>
          </p:cNvPicPr>
          <p:nvPr/>
        </p:nvPicPr>
        <p:blipFill>
          <a:blip r:embed="rId3"/>
          <a:stretch>
            <a:fillRect/>
          </a:stretch>
        </p:blipFill>
        <p:spPr>
          <a:xfrm>
            <a:off x="404373" y="664186"/>
            <a:ext cx="2108236" cy="1806452"/>
          </a:xfrm>
          <a:prstGeom prst="rect">
            <a:avLst/>
          </a:prstGeom>
        </p:spPr>
      </p:pic>
      <p:pic>
        <p:nvPicPr>
          <p:cNvPr id="5" name="Picture 4">
            <a:extLst>
              <a:ext uri="{FF2B5EF4-FFF2-40B4-BE49-F238E27FC236}">
                <a16:creationId xmlns:a16="http://schemas.microsoft.com/office/drawing/2014/main" id="{00C02A87-75E1-4F8E-94E1-1C73E5910815}"/>
              </a:ext>
            </a:extLst>
          </p:cNvPr>
          <p:cNvPicPr>
            <a:picLocks noChangeAspect="1"/>
          </p:cNvPicPr>
          <p:nvPr/>
        </p:nvPicPr>
        <p:blipFill>
          <a:blip r:embed="rId4"/>
          <a:stretch>
            <a:fillRect/>
          </a:stretch>
        </p:blipFill>
        <p:spPr>
          <a:xfrm>
            <a:off x="214312" y="4793639"/>
            <a:ext cx="2295525" cy="1400175"/>
          </a:xfrm>
          <a:prstGeom prst="rect">
            <a:avLst/>
          </a:prstGeom>
        </p:spPr>
      </p:pic>
      <p:sp>
        <p:nvSpPr>
          <p:cNvPr id="7" name="Title 1">
            <a:extLst>
              <a:ext uri="{FF2B5EF4-FFF2-40B4-BE49-F238E27FC236}">
                <a16:creationId xmlns:a16="http://schemas.microsoft.com/office/drawing/2014/main" id="{C14312F9-E467-4CC3-B6B7-408CE3A008BD}"/>
              </a:ext>
            </a:extLst>
          </p:cNvPr>
          <p:cNvSpPr>
            <a:spLocks noGrp="1"/>
          </p:cNvSpPr>
          <p:nvPr>
            <p:ph type="title"/>
          </p:nvPr>
        </p:nvSpPr>
        <p:spPr>
          <a:xfrm>
            <a:off x="3043893" y="184638"/>
            <a:ext cx="5386748" cy="1223719"/>
          </a:xfrm>
        </p:spPr>
        <p:txBody>
          <a:bodyPr/>
          <a:lstStyle/>
          <a:p>
            <a:r>
              <a:rPr lang="en-US" dirty="0"/>
              <a:t>Breweries</a:t>
            </a:r>
            <a:br>
              <a:rPr lang="en-US" dirty="0"/>
            </a:br>
            <a:r>
              <a:rPr lang="en-US" i="1" dirty="0"/>
              <a:t>by State</a:t>
            </a:r>
            <a:endParaRPr lang="ru-RU" i="1" dirty="0"/>
          </a:p>
        </p:txBody>
      </p:sp>
    </p:spTree>
    <p:extLst>
      <p:ext uri="{BB962C8B-B14F-4D97-AF65-F5344CB8AC3E}">
        <p14:creationId xmlns:p14="http://schemas.microsoft.com/office/powerpoint/2010/main" val="703942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514988-9523-45CB-95A8-0253F873017F}"/>
              </a:ext>
            </a:extLst>
          </p:cNvPr>
          <p:cNvSpPr/>
          <p:nvPr/>
        </p:nvSpPr>
        <p:spPr>
          <a:xfrm>
            <a:off x="0" y="0"/>
            <a:ext cx="12192000" cy="6858000"/>
          </a:xfrm>
          <a:prstGeom prst="rect">
            <a:avLst/>
          </a:prstGeom>
          <a:solidFill>
            <a:srgbClr val="FFFFFF"/>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DAC5E8C-FBF3-475F-9297-C5A61027A367}"/>
              </a:ext>
            </a:extLst>
          </p:cNvPr>
          <p:cNvSpPr>
            <a:spLocks noGrp="1"/>
          </p:cNvSpPr>
          <p:nvPr>
            <p:ph type="sldNum" sz="quarter" idx="12"/>
          </p:nvPr>
        </p:nvSpPr>
        <p:spPr/>
        <p:txBody>
          <a:bodyPr/>
          <a:lstStyle/>
          <a:p>
            <a:fld id="{F470E458-E7C2-4395-B75D-476A174CEE45}" type="slidenum">
              <a:rPr lang="ru-RU" smtClean="0"/>
              <a:t>9</a:t>
            </a:fld>
            <a:endParaRPr lang="ru-RU"/>
          </a:p>
        </p:txBody>
      </p:sp>
      <p:pic>
        <p:nvPicPr>
          <p:cNvPr id="5" name="Picture 4">
            <a:extLst>
              <a:ext uri="{FF2B5EF4-FFF2-40B4-BE49-F238E27FC236}">
                <a16:creationId xmlns:a16="http://schemas.microsoft.com/office/drawing/2014/main" id="{4926204F-9135-401B-8536-FC4CAFEB4320}"/>
              </a:ext>
            </a:extLst>
          </p:cNvPr>
          <p:cNvPicPr>
            <a:picLocks noChangeAspect="1"/>
          </p:cNvPicPr>
          <p:nvPr/>
        </p:nvPicPr>
        <p:blipFill>
          <a:blip r:embed="rId2"/>
          <a:stretch>
            <a:fillRect/>
          </a:stretch>
        </p:blipFill>
        <p:spPr>
          <a:xfrm>
            <a:off x="256614" y="1269768"/>
            <a:ext cx="11023469" cy="3864940"/>
          </a:xfrm>
          <a:prstGeom prst="rect">
            <a:avLst/>
          </a:prstGeom>
        </p:spPr>
      </p:pic>
      <p:sp>
        <p:nvSpPr>
          <p:cNvPr id="6" name="Title 1">
            <a:extLst>
              <a:ext uri="{FF2B5EF4-FFF2-40B4-BE49-F238E27FC236}">
                <a16:creationId xmlns:a16="http://schemas.microsoft.com/office/drawing/2014/main" id="{4481517D-6F89-4855-9BA1-8E9C56922085}"/>
              </a:ext>
            </a:extLst>
          </p:cNvPr>
          <p:cNvSpPr>
            <a:spLocks noGrp="1"/>
          </p:cNvSpPr>
          <p:nvPr>
            <p:ph type="title"/>
          </p:nvPr>
        </p:nvSpPr>
        <p:spPr>
          <a:xfrm>
            <a:off x="3130799" y="246184"/>
            <a:ext cx="5386748" cy="687388"/>
          </a:xfrm>
        </p:spPr>
        <p:txBody>
          <a:bodyPr/>
          <a:lstStyle/>
          <a:p>
            <a:r>
              <a:rPr lang="en-US" dirty="0"/>
              <a:t>Data Snapshot</a:t>
            </a:r>
            <a:endParaRPr lang="ru-RU" i="1" dirty="0"/>
          </a:p>
        </p:txBody>
      </p:sp>
    </p:spTree>
    <p:extLst>
      <p:ext uri="{BB962C8B-B14F-4D97-AF65-F5344CB8AC3E}">
        <p14:creationId xmlns:p14="http://schemas.microsoft.com/office/powerpoint/2010/main" val="1262139763"/>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staurant Pitch Deck_MO - v9.potx" id="{26DB866D-737F-423F-8FA5-6A51467CC9D3}" vid="{B3C9830A-06ED-42D5-90D8-EABED9D085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Restaurant pitch deck</Template>
  <TotalTime>0</TotalTime>
  <Words>448</Words>
  <Application>Microsoft Office PowerPoint</Application>
  <PresentationFormat>Widescreen</PresentationFormat>
  <Paragraphs>112</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Adobe Garamond Pro</vt:lpstr>
      <vt:lpstr>Arial</vt:lpstr>
      <vt:lpstr>Calibri</vt:lpstr>
      <vt:lpstr>Segoe UI</vt:lpstr>
      <vt:lpstr>Office Theme</vt:lpstr>
      <vt:lpstr>Market Intelligence</vt:lpstr>
      <vt:lpstr>Craft Brew –  Market Intelligence</vt:lpstr>
      <vt:lpstr>ABOUT US</vt:lpstr>
      <vt:lpstr>PROBLEM</vt:lpstr>
      <vt:lpstr>SOLUTION Advanced Analytics</vt:lpstr>
      <vt:lpstr>Results</vt:lpstr>
      <vt:lpstr>Definitions</vt:lpstr>
      <vt:lpstr>Breweries by State</vt:lpstr>
      <vt:lpstr>Data Snapshot</vt:lpstr>
      <vt:lpstr>Data Quality</vt:lpstr>
      <vt:lpstr>Median IBU</vt:lpstr>
      <vt:lpstr>Median ABV</vt:lpstr>
      <vt:lpstr>Deviations by State</vt:lpstr>
      <vt:lpstr>Max IBU</vt:lpstr>
      <vt:lpstr>Max ABV</vt:lpstr>
      <vt:lpstr>Summary Statistics of the AVB Variable</vt:lpstr>
      <vt:lpstr>Bitterness Affect of Alcoholic Content</vt:lpstr>
      <vt:lpstr>Conclusion</vt:lpstr>
      <vt:lpstr>MARKET OPPORTUNITY</vt:lpstr>
      <vt:lpstr>MARKET OPPORTUNITY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2018-10-09T17:46:39Z</dcterms:created>
  <dcterms:modified xsi:type="dcterms:W3CDTF">2018-10-16T14:30:42Z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2018-08-01T18:55:31.3209089Z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